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65" r:id="rId2"/>
    <p:sldId id="466" r:id="rId3"/>
    <p:sldId id="444" r:id="rId4"/>
    <p:sldId id="445" r:id="rId5"/>
    <p:sldId id="498" r:id="rId6"/>
    <p:sldId id="489" r:id="rId7"/>
    <p:sldId id="422" r:id="rId8"/>
    <p:sldId id="421" r:id="rId9"/>
    <p:sldId id="455" r:id="rId10"/>
    <p:sldId id="463" r:id="rId11"/>
    <p:sldId id="456" r:id="rId12"/>
    <p:sldId id="457" r:id="rId13"/>
    <p:sldId id="467" r:id="rId14"/>
    <p:sldId id="461" r:id="rId15"/>
    <p:sldId id="462" r:id="rId16"/>
    <p:sldId id="473" r:id="rId17"/>
    <p:sldId id="474" r:id="rId18"/>
    <p:sldId id="475" r:id="rId19"/>
    <p:sldId id="476" r:id="rId20"/>
    <p:sldId id="482" r:id="rId21"/>
    <p:sldId id="490" r:id="rId22"/>
    <p:sldId id="491" r:id="rId23"/>
    <p:sldId id="469" r:id="rId24"/>
    <p:sldId id="446" r:id="rId25"/>
    <p:sldId id="470" r:id="rId26"/>
    <p:sldId id="426" r:id="rId27"/>
    <p:sldId id="429" r:id="rId28"/>
    <p:sldId id="427" r:id="rId29"/>
    <p:sldId id="428" r:id="rId30"/>
    <p:sldId id="434" r:id="rId31"/>
    <p:sldId id="435" r:id="rId32"/>
    <p:sldId id="436" r:id="rId33"/>
    <p:sldId id="441" r:id="rId34"/>
    <p:sldId id="393" r:id="rId35"/>
    <p:sldId id="395" r:id="rId36"/>
    <p:sldId id="394" r:id="rId37"/>
    <p:sldId id="430" r:id="rId38"/>
    <p:sldId id="431" r:id="rId39"/>
    <p:sldId id="432" r:id="rId40"/>
    <p:sldId id="433" r:id="rId41"/>
    <p:sldId id="492" r:id="rId42"/>
    <p:sldId id="493" r:id="rId43"/>
    <p:sldId id="494" r:id="rId44"/>
    <p:sldId id="495" r:id="rId45"/>
    <p:sldId id="496" r:id="rId46"/>
    <p:sldId id="49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91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3632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121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061731-B9C7-4502-BF53-F01FF9B17CDB}"/>
              </a:ext>
            </a:extLst>
          </p:cNvPr>
          <p:cNvSpPr/>
          <p:nvPr userDrawn="1"/>
        </p:nvSpPr>
        <p:spPr>
          <a:xfrm>
            <a:off x="0" y="6519672"/>
            <a:ext cx="12192000" cy="33832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BE4AEFE1-598C-4B98-AC28-50C6CE15C455}"/>
              </a:ext>
            </a:extLst>
          </p:cNvPr>
          <p:cNvSpPr txBox="1"/>
          <p:nvPr userDrawn="1"/>
        </p:nvSpPr>
        <p:spPr>
          <a:xfrm>
            <a:off x="11079481" y="6581114"/>
            <a:ext cx="1047749" cy="215444"/>
          </a:xfrm>
          <a:prstGeom prst="rect">
            <a:avLst/>
          </a:prstGeom>
          <a:noFill/>
          <a:ln>
            <a:solidFill>
              <a:schemeClr val="tx1"/>
            </a:solidFill>
          </a:ln>
        </p:spPr>
        <p:txBody>
          <a:bodyPr wrap="square" rtlCol="0">
            <a:spAutoFit/>
          </a:bodyPr>
          <a:lstStyle/>
          <a:p>
            <a:r>
              <a:rPr lang="pt-BR" sz="800" b="1" dirty="0">
                <a:effectLst/>
                <a:latin typeface="Times New Roman" panose="02020603050405020304" pitchFamily="18" charset="0"/>
                <a:cs typeface="Times New Roman" panose="02020603050405020304" pitchFamily="18" charset="0"/>
              </a:rPr>
              <a:t>E. Sodré – </a:t>
            </a:r>
            <a:r>
              <a:rPr lang="pt-BR" sz="800" b="1" dirty="0" err="1">
                <a:effectLst/>
                <a:latin typeface="Times New Roman" panose="02020603050405020304" pitchFamily="18" charset="0"/>
                <a:cs typeface="Times New Roman" panose="02020603050405020304" pitchFamily="18" charset="0"/>
              </a:rPr>
              <a:t>nov</a:t>
            </a:r>
            <a:r>
              <a:rPr lang="pt-BR" sz="800" b="1" dirty="0">
                <a:effectLst/>
                <a:latin typeface="Times New Roman" panose="02020603050405020304" pitchFamily="18" charset="0"/>
                <a:cs typeface="Times New Roman" panose="02020603050405020304" pitchFamily="18" charset="0"/>
              </a:rPr>
              <a:t> 2020</a:t>
            </a:r>
            <a:endParaRPr lang="en-US" sz="800" b="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385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hyperlink" Target="https://www.latimes.com/business/la-fi-clean-power-alliance-launch-20190201-story.html" TargetMode="External"/><Relationship Id="rId4" Type="http://schemas.openxmlformats.org/officeDocument/2006/relationships/hyperlink" Target="https://cal-cca.org/cca-impact/"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news.energysage.com/pge-rate-schedule-increase-solar/" TargetMode="External"/><Relationship Id="rId1" Type="http://schemas.openxmlformats.org/officeDocument/2006/relationships/slideLayout" Target="../slideLayouts/slideLayout2.xml"/><Relationship Id="rId5" Type="http://schemas.openxmlformats.org/officeDocument/2006/relationships/hyperlink" Target="https://www.pge.com/en_US/residential/rate-plans/rate-plan-options/time-of-use-base-plan/time-of-use-plan.page#toub" TargetMode="External"/><Relationship Id="rId4" Type="http://schemas.openxmlformats.org/officeDocument/2006/relationships/hyperlink" Target="https://www.pge.com/en_US/residential/rate-plans/rate-plan-options/time-of-use-base-plan/time-of-use-plan.page#toua"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news.energysage.com/pge-rate-schedule-increase-solar/" TargetMode="Externa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s://www.pge.com/en_US/residential/rate-plans/rate-plan-options/electric-vehicle-base-plan/electric-vehicle-base-plan.page"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en.wikipedia.org/wiki/Enron_scandal" TargetMode="External"/><Relationship Id="rId3" Type="http://schemas.openxmlformats.org/officeDocument/2006/relationships/hyperlink" Target="https://en.wikipedia.org/w/index.php?title=Pacific_Gas_and_Electric_Company&amp;action=edit&amp;section=13" TargetMode="External"/><Relationship Id="rId7" Type="http://schemas.openxmlformats.org/officeDocument/2006/relationships/hyperlink" Target="https://en.wikipedia.org/wiki/Rolling_blackout" TargetMode="Externa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hyperlink" Target="https://en.wikipedia.org/wiki/Market_manipulation" TargetMode="External"/><Relationship Id="rId5" Type="http://schemas.openxmlformats.org/officeDocument/2006/relationships/hyperlink" Target="https://en.wikipedia.org/wiki/Bonneville_Dam" TargetMode="External"/><Relationship Id="rId10" Type="http://schemas.openxmlformats.org/officeDocument/2006/relationships/hyperlink" Target="https://en.wikipedia.org/wiki/Pacific_Gas_and_Electric_Company#cite_note-64" TargetMode="External"/><Relationship Id="rId4" Type="http://schemas.openxmlformats.org/officeDocument/2006/relationships/hyperlink" Target="https://en.wikipedia.org/wiki/California_electricity_crisis" TargetMode="External"/><Relationship Id="rId9" Type="http://schemas.openxmlformats.org/officeDocument/2006/relationships/hyperlink" Target="https://en.wikipedia.org/wiki/Chapter_11,_Title_11,_United_States_Code"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en.wikipedia.org/wiki/Pacific_Gas_and_Electric_Company#cite_note-68" TargetMode="External"/><Relationship Id="rId13" Type="http://schemas.openxmlformats.org/officeDocument/2006/relationships/hyperlink" Target="https://en.wikipedia.org/wiki/Pacific_Gas_and_Electric_Company#cite_note-70" TargetMode="External"/><Relationship Id="rId18" Type="http://schemas.openxmlformats.org/officeDocument/2006/relationships/hyperlink" Target="https://en.wikipedia.org/wiki/Pacific_Gas_and_Electric_Company#cite_note-NYT_GP_1-144" TargetMode="External"/><Relationship Id="rId3" Type="http://schemas.openxmlformats.org/officeDocument/2006/relationships/hyperlink" Target="https://en.wikipedia.org/w/index.php?title=Pacific_Gas_and_Electric_Company&amp;action=edit&amp;section=15" TargetMode="External"/><Relationship Id="rId7" Type="http://schemas.openxmlformats.org/officeDocument/2006/relationships/hyperlink" Target="https://en.wikipedia.org/wiki/Pacific_Gas_and_Electric_Company#cite_note-cns_011419-67" TargetMode="External"/><Relationship Id="rId12" Type="http://schemas.openxmlformats.org/officeDocument/2006/relationships/hyperlink" Target="https://en.wikipedia.org/wiki/Preferential_creditor" TargetMode="External"/><Relationship Id="rId17" Type="http://schemas.openxmlformats.org/officeDocument/2006/relationships/hyperlink" Target="https://en.wikipedia.org/wiki/Pacific_Gas_and_Electric_Company#cite_note-pbwt_060820-74" TargetMode="External"/><Relationship Id="rId2" Type="http://schemas.openxmlformats.org/officeDocument/2006/relationships/hyperlink" Target="https://en.wikipedia.org/w/index.php?title=Pacific_Gas_and_Electric_Company&amp;action=edit&amp;section=14" TargetMode="External"/><Relationship Id="rId16" Type="http://schemas.openxmlformats.org/officeDocument/2006/relationships/hyperlink" Target="https://en.wikipedia.org/wiki/Pacific_Gas_and_Electric_Company#cite_note-npr_110119-73" TargetMode="External"/><Relationship Id="rId20"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hyperlink" Target="https://en.wikipedia.org/wiki/Pacific_Gas_and_Electric_Company#cite_note-pge_reorganization-66" TargetMode="External"/><Relationship Id="rId11" Type="http://schemas.openxmlformats.org/officeDocument/2006/relationships/hyperlink" Target="https://en.wikipedia.org/wiki/Secured_creditor" TargetMode="External"/><Relationship Id="rId5" Type="http://schemas.openxmlformats.org/officeDocument/2006/relationships/hyperlink" Target="https://en.wikipedia.org/wiki/Pacific_Gas_and_Electric_Company#cite_note-bloomberg_011419-65" TargetMode="External"/><Relationship Id="rId15" Type="http://schemas.openxmlformats.org/officeDocument/2006/relationships/hyperlink" Target="https://en.wikipedia.org/wiki/Pacific_Gas_and_Electric_Company#cite_note-sdut_102419-72" TargetMode="External"/><Relationship Id="rId10" Type="http://schemas.openxmlformats.org/officeDocument/2006/relationships/hyperlink" Target="https://en.wikipedia.org/wiki/Unsecured_creditor" TargetMode="External"/><Relationship Id="rId19" Type="http://schemas.openxmlformats.org/officeDocument/2006/relationships/image" Target="../media/image34.png"/><Relationship Id="rId4" Type="http://schemas.openxmlformats.org/officeDocument/2006/relationships/hyperlink" Target="https://en.wikipedia.org/wiki/Bankruptcy" TargetMode="External"/><Relationship Id="rId9" Type="http://schemas.openxmlformats.org/officeDocument/2006/relationships/hyperlink" Target="https://en.wikipedia.org/wiki/Pacific_Gas_and_Electric_Company#cite_note-69" TargetMode="External"/><Relationship Id="rId14" Type="http://schemas.openxmlformats.org/officeDocument/2006/relationships/hyperlink" Target="https://en.wikipedia.org/wiki/Pacific_Gas_and_Electric_Company#cite_note-sfc_071219-71"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3F4367-EE6F-445D-851E-C95E2727DCB9}"/>
              </a:ext>
            </a:extLst>
          </p:cNvPr>
          <p:cNvSpPr/>
          <p:nvPr/>
        </p:nvSpPr>
        <p:spPr>
          <a:xfrm>
            <a:off x="2509157" y="1228398"/>
            <a:ext cx="9467221" cy="4401205"/>
          </a:xfrm>
          <a:prstGeom prst="rect">
            <a:avLst/>
          </a:prstGeom>
          <a:noFill/>
          <a:ln>
            <a:solidFill>
              <a:schemeClr val="accent1"/>
            </a:solidFill>
          </a:ln>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1800"/>
              </a:spcAft>
              <a:buClrTx/>
              <a:buSzTx/>
              <a:buFontTx/>
              <a:buNone/>
              <a:tabLst/>
              <a:defRPr/>
            </a:pP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Como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estão</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funcionando</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hoje</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2020</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p>
          <a:p>
            <a:pPr marL="0" marR="0" lvl="0" indent="0" defTabSz="914400" rtl="0" eaLnBrk="1" fontAlgn="auto" latinLnBrk="0" hangingPunct="1">
              <a:lnSpc>
                <a:spcPct val="100000"/>
              </a:lnSpc>
              <a:spcBef>
                <a:spcPts val="0"/>
              </a:spcBef>
              <a:spcAft>
                <a:spcPts val="1800"/>
              </a:spcAft>
              <a:buClrTx/>
              <a:buSzTx/>
              <a:buFontTx/>
              <a:buNone/>
              <a:tabLst/>
              <a:defRPr/>
            </a:pP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1 - Utilities;</a:t>
            </a:r>
          </a:p>
          <a:p>
            <a:pPr marL="0" marR="0" lvl="0" indent="0" defTabSz="914400" rtl="0" eaLnBrk="1" fontAlgn="auto" latinLnBrk="0" hangingPunct="1">
              <a:lnSpc>
                <a:spcPct val="100000"/>
              </a:lnSpc>
              <a:spcBef>
                <a:spcPts val="0"/>
              </a:spcBef>
              <a:spcAft>
                <a:spcPts val="1800"/>
              </a:spcAft>
              <a:buClrTx/>
              <a:buSzTx/>
              <a:buFontTx/>
              <a:buNone/>
              <a:tabLst/>
              <a:defRPr/>
            </a:pP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2 - Wholesale Market (</a:t>
            </a:r>
            <a:r>
              <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Day-ahead, Real-time market; Ancillary Service Market; Capacity Market</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p>
          <a:p>
            <a:pPr marL="0" marR="0" lvl="0" indent="0" defTabSz="914400" rtl="0" eaLnBrk="1" fontAlgn="auto" latinLnBrk="0" hangingPunct="1">
              <a:lnSpc>
                <a:spcPct val="100000"/>
              </a:lnSpc>
              <a:spcBef>
                <a:spcPts val="0"/>
              </a:spcBef>
              <a:spcAft>
                <a:spcPts val="1800"/>
              </a:spcAft>
              <a:buClrTx/>
              <a:buSzTx/>
              <a:buFontTx/>
              <a:buNone/>
              <a:tabLst/>
              <a:defRPr/>
            </a:pPr>
            <a:r>
              <a:rPr lang="en-US" sz="3600" b="1" dirty="0">
                <a:ln w="0"/>
                <a:solidFill>
                  <a:prstClr val="black"/>
                </a:solidFill>
                <a:effectLst>
                  <a:outerShdw blurRad="38100" dist="19050" dir="2700000" algn="tl" rotWithShape="0">
                    <a:prstClr val="black">
                      <a:alpha val="40000"/>
                    </a:prstClr>
                  </a:outerShdw>
                </a:effectLst>
                <a:latin typeface="Calibri" panose="020F0502020204030204"/>
              </a:rPr>
              <a:t>3 - Competitive Retail;</a:t>
            </a:r>
          </a:p>
          <a:p>
            <a:pPr marL="0" marR="0" lvl="0" indent="0" defTabSz="914400" rtl="0" eaLnBrk="1" fontAlgn="auto" latinLnBrk="0" hangingPunct="1">
              <a:lnSpc>
                <a:spcPct val="100000"/>
              </a:lnSpc>
              <a:spcBef>
                <a:spcPts val="0"/>
              </a:spcBef>
              <a:spcAft>
                <a:spcPts val="1800"/>
              </a:spcAft>
              <a:buClrTx/>
              <a:buSzTx/>
              <a:buFontTx/>
              <a:buNone/>
              <a:tabLst/>
              <a:defRPr/>
            </a:pP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4 - Transactive Energy (</a:t>
            </a:r>
            <a:r>
              <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DERs – Distributed Energy Resources</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pic>
        <p:nvPicPr>
          <p:cNvPr id="4" name="Graphic 3" descr="Cave Drawing">
            <a:extLst>
              <a:ext uri="{FF2B5EF4-FFF2-40B4-BE49-F238E27FC236}">
                <a16:creationId xmlns:a16="http://schemas.microsoft.com/office/drawing/2014/main" id="{8B87A5C7-A913-48BE-99B7-6C4575ECB3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7304" y="950976"/>
            <a:ext cx="1460210" cy="1460210"/>
          </a:xfrm>
          <a:prstGeom prst="rect">
            <a:avLst/>
          </a:prstGeom>
        </p:spPr>
      </p:pic>
      <p:sp>
        <p:nvSpPr>
          <p:cNvPr id="5" name="Arrow: Curved Left 4">
            <a:extLst>
              <a:ext uri="{FF2B5EF4-FFF2-40B4-BE49-F238E27FC236}">
                <a16:creationId xmlns:a16="http://schemas.microsoft.com/office/drawing/2014/main" id="{D528A9B0-6276-4524-9115-FC11E03979CE}"/>
              </a:ext>
            </a:extLst>
          </p:cNvPr>
          <p:cNvSpPr/>
          <p:nvPr/>
        </p:nvSpPr>
        <p:spPr>
          <a:xfrm flipH="1">
            <a:off x="297832" y="2344784"/>
            <a:ext cx="1012372" cy="239485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7" name="Graphic 6" descr="Artificial Intelligence">
            <a:extLst>
              <a:ext uri="{FF2B5EF4-FFF2-40B4-BE49-F238E27FC236}">
                <a16:creationId xmlns:a16="http://schemas.microsoft.com/office/drawing/2014/main" id="{49C2487C-506F-4C8A-BE8D-3F1947E23D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4672" y="4446814"/>
            <a:ext cx="1704485" cy="1704485"/>
          </a:xfrm>
          <a:prstGeom prst="rect">
            <a:avLst/>
          </a:prstGeom>
        </p:spPr>
      </p:pic>
    </p:spTree>
    <p:extLst>
      <p:ext uri="{BB962C8B-B14F-4D97-AF65-F5344CB8AC3E}">
        <p14:creationId xmlns:p14="http://schemas.microsoft.com/office/powerpoint/2010/main" val="981209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AA8F4E-4965-4BBE-8407-09F37CE13CD1}"/>
              </a:ext>
            </a:extLst>
          </p:cNvPr>
          <p:cNvPicPr>
            <a:picLocks noChangeAspect="1"/>
          </p:cNvPicPr>
          <p:nvPr/>
        </p:nvPicPr>
        <p:blipFill>
          <a:blip r:embed="rId2"/>
          <a:stretch>
            <a:fillRect/>
          </a:stretch>
        </p:blipFill>
        <p:spPr>
          <a:xfrm>
            <a:off x="167640" y="529095"/>
            <a:ext cx="7571182" cy="5556271"/>
          </a:xfrm>
          <a:prstGeom prst="rect">
            <a:avLst/>
          </a:prstGeom>
          <a:ln>
            <a:solidFill>
              <a:schemeClr val="accent1"/>
            </a:solidFill>
          </a:ln>
        </p:spPr>
      </p:pic>
      <p:sp>
        <p:nvSpPr>
          <p:cNvPr id="5" name="Rectangle 3">
            <a:extLst>
              <a:ext uri="{FF2B5EF4-FFF2-40B4-BE49-F238E27FC236}">
                <a16:creationId xmlns:a16="http://schemas.microsoft.com/office/drawing/2014/main" id="{DB17BC7D-1A50-4E21-9926-2C519E606D57}"/>
              </a:ext>
            </a:extLst>
          </p:cNvPr>
          <p:cNvSpPr>
            <a:spLocks noChangeArrowheads="1"/>
          </p:cNvSpPr>
          <p:nvPr/>
        </p:nvSpPr>
        <p:spPr bwMode="auto">
          <a:xfrm>
            <a:off x="62719" y="6563735"/>
            <a:ext cx="4482905" cy="2462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Ignacio J. Pérez-Arriaga (Editor), </a:t>
            </a:r>
            <a:r>
              <a:rPr kumimoji="0" lang="en-GB" altLang="en-US" sz="1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“Regulation of the Power Sector”</a:t>
            </a:r>
            <a:r>
              <a:rPr kumimoji="0" lang="en-GB"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Springer, 2014.</a:t>
            </a:r>
            <a:endParaRPr kumimoji="0" lang="en-GB" altLang="en-US" sz="600" b="0" i="0" u="none" strike="noStrike" cap="none" normalizeH="0" baseline="0" dirty="0">
              <a:ln>
                <a:noFill/>
              </a:ln>
              <a:solidFill>
                <a:schemeClr val="tx1"/>
              </a:solidFill>
              <a:effectLst/>
            </a:endParaRPr>
          </a:p>
        </p:txBody>
      </p:sp>
      <p:sp>
        <p:nvSpPr>
          <p:cNvPr id="2" name="TextBox 1">
            <a:extLst>
              <a:ext uri="{FF2B5EF4-FFF2-40B4-BE49-F238E27FC236}">
                <a16:creationId xmlns:a16="http://schemas.microsoft.com/office/drawing/2014/main" id="{F0C7A662-9859-4554-8196-3842741583D1}"/>
              </a:ext>
            </a:extLst>
          </p:cNvPr>
          <p:cNvSpPr txBox="1"/>
          <p:nvPr/>
        </p:nvSpPr>
        <p:spPr>
          <a:xfrm rot="21328862">
            <a:off x="7424928" y="853050"/>
            <a:ext cx="4114800" cy="4524315"/>
          </a:xfrm>
          <a:prstGeom prst="rect">
            <a:avLst/>
          </a:prstGeom>
          <a:noFill/>
          <a:ln>
            <a:solidFill>
              <a:schemeClr val="accent1"/>
            </a:solidFill>
          </a:ln>
        </p:spPr>
        <p:txBody>
          <a:bodyPr wrap="square">
            <a:spAutoFit/>
          </a:bodyPr>
          <a:lstStyle/>
          <a:p>
            <a:r>
              <a:rPr lang="en-GB" sz="3600" b="1" dirty="0" err="1">
                <a:solidFill>
                  <a:srgbClr val="FF0000"/>
                </a:solidFill>
                <a:effectLst/>
                <a:latin typeface="AdvGTIMES-R"/>
                <a:ea typeface="Calibri" panose="020F0502020204030204" pitchFamily="34" charset="0"/>
                <a:cs typeface="Times New Roman" panose="02020603050405020304" pitchFamily="18" charset="0"/>
              </a:rPr>
              <a:t>Veja</a:t>
            </a:r>
            <a:r>
              <a:rPr lang="en-GB" sz="3600" b="1" dirty="0">
                <a:solidFill>
                  <a:srgbClr val="FF0000"/>
                </a:solidFill>
                <a:effectLst/>
                <a:latin typeface="AdvGTIMES-R"/>
                <a:ea typeface="Calibri" panose="020F0502020204030204" pitchFamily="34" charset="0"/>
                <a:cs typeface="Times New Roman" panose="02020603050405020304" pitchFamily="18" charset="0"/>
              </a:rPr>
              <a:t> que o </a:t>
            </a:r>
            <a:r>
              <a:rPr lang="en-GB" sz="3600" b="1" dirty="0" err="1">
                <a:solidFill>
                  <a:srgbClr val="FF0000"/>
                </a:solidFill>
                <a:effectLst/>
                <a:latin typeface="AdvGTIMES-R"/>
                <a:ea typeface="Calibri" panose="020F0502020204030204" pitchFamily="34" charset="0"/>
                <a:cs typeface="Times New Roman" panose="02020603050405020304" pitchFamily="18" charset="0"/>
              </a:rPr>
              <a:t>autor</a:t>
            </a:r>
            <a:r>
              <a:rPr lang="en-GB" sz="3600" b="1" dirty="0">
                <a:solidFill>
                  <a:srgbClr val="FF0000"/>
                </a:solidFill>
                <a:effectLst/>
                <a:latin typeface="AdvGTIMES-R"/>
                <a:ea typeface="Calibri" panose="020F0502020204030204" pitchFamily="34" charset="0"/>
                <a:cs typeface="Times New Roman" panose="02020603050405020304" pitchFamily="18" charset="0"/>
              </a:rPr>
              <a:t> </a:t>
            </a:r>
            <a:r>
              <a:rPr lang="en-GB" sz="3600" b="1" dirty="0" err="1">
                <a:solidFill>
                  <a:srgbClr val="FF0000"/>
                </a:solidFill>
                <a:effectLst/>
                <a:latin typeface="AdvGTIMES-R"/>
                <a:ea typeface="Calibri" panose="020F0502020204030204" pitchFamily="34" charset="0"/>
                <a:cs typeface="Times New Roman" panose="02020603050405020304" pitchFamily="18" charset="0"/>
              </a:rPr>
              <a:t>separa</a:t>
            </a:r>
            <a:r>
              <a:rPr lang="en-GB" sz="3600" b="1" dirty="0">
                <a:solidFill>
                  <a:srgbClr val="FF0000"/>
                </a:solidFill>
                <a:effectLst/>
                <a:latin typeface="AdvGTIMES-R"/>
                <a:ea typeface="Calibri" panose="020F0502020204030204" pitchFamily="34" charset="0"/>
                <a:cs typeface="Times New Roman" panose="02020603050405020304" pitchFamily="18" charset="0"/>
              </a:rPr>
              <a:t> </a:t>
            </a:r>
            <a:r>
              <a:rPr lang="en-GB" sz="3600" b="1" dirty="0" err="1">
                <a:solidFill>
                  <a:srgbClr val="FF0000"/>
                </a:solidFill>
                <a:effectLst/>
                <a:latin typeface="AdvGTIMES-R"/>
                <a:ea typeface="Calibri" panose="020F0502020204030204" pitchFamily="34" charset="0"/>
                <a:cs typeface="Times New Roman" panose="02020603050405020304" pitchFamily="18" charset="0"/>
              </a:rPr>
              <a:t>bem</a:t>
            </a:r>
            <a:r>
              <a:rPr lang="en-GB" sz="3600" b="1" dirty="0">
                <a:solidFill>
                  <a:srgbClr val="FF0000"/>
                </a:solidFill>
                <a:effectLst/>
                <a:latin typeface="AdvGTIMES-R"/>
                <a:ea typeface="Calibri" panose="020F0502020204030204" pitchFamily="34" charset="0"/>
                <a:cs typeface="Times New Roman" panose="02020603050405020304" pitchFamily="18" charset="0"/>
              </a:rPr>
              <a:t> </a:t>
            </a:r>
          </a:p>
          <a:p>
            <a:endParaRPr lang="en-GB" sz="3600" b="1" dirty="0">
              <a:solidFill>
                <a:srgbClr val="FF0000"/>
              </a:solidFill>
              <a:latin typeface="AdvGTIMES-R"/>
              <a:ea typeface="Calibri" panose="020F0502020204030204" pitchFamily="34" charset="0"/>
              <a:cs typeface="Times New Roman" panose="02020603050405020304" pitchFamily="18" charset="0"/>
            </a:endParaRPr>
          </a:p>
          <a:p>
            <a:r>
              <a:rPr lang="en-GB" sz="3600" b="1" dirty="0">
                <a:solidFill>
                  <a:srgbClr val="FF0000"/>
                </a:solidFill>
                <a:effectLst/>
                <a:latin typeface="AdvGTIMES-R"/>
                <a:ea typeface="Calibri" panose="020F0502020204030204" pitchFamily="34" charset="0"/>
                <a:cs typeface="Times New Roman" panose="02020603050405020304" pitchFamily="18" charset="0"/>
              </a:rPr>
              <a:t>o </a:t>
            </a:r>
            <a:r>
              <a:rPr lang="en-GB" sz="3600" b="1" dirty="0" err="1">
                <a:solidFill>
                  <a:srgbClr val="FF0000"/>
                </a:solidFill>
                <a:effectLst/>
                <a:latin typeface="AdvGTIMES-R"/>
                <a:ea typeface="Calibri" panose="020F0502020204030204" pitchFamily="34" charset="0"/>
                <a:cs typeface="Times New Roman" panose="02020603050405020304" pitchFamily="18" charset="0"/>
              </a:rPr>
              <a:t>subprocesso</a:t>
            </a:r>
            <a:r>
              <a:rPr lang="en-GB" sz="3600" b="1" dirty="0">
                <a:solidFill>
                  <a:srgbClr val="FF0000"/>
                </a:solidFill>
                <a:effectLst/>
                <a:latin typeface="AdvGTIMES-R"/>
                <a:ea typeface="Calibri" panose="020F0502020204030204" pitchFamily="34" charset="0"/>
                <a:cs typeface="Times New Roman" panose="02020603050405020304" pitchFamily="18" charset="0"/>
              </a:rPr>
              <a:t> de “METERING”, </a:t>
            </a:r>
          </a:p>
          <a:p>
            <a:endParaRPr lang="en-GB" sz="3600" b="1" dirty="0">
              <a:solidFill>
                <a:srgbClr val="FF0000"/>
              </a:solidFill>
              <a:latin typeface="AdvGTIMES-R"/>
              <a:ea typeface="Calibri" panose="020F0502020204030204" pitchFamily="34" charset="0"/>
              <a:cs typeface="Times New Roman" panose="02020603050405020304" pitchFamily="18" charset="0"/>
            </a:endParaRPr>
          </a:p>
          <a:p>
            <a:r>
              <a:rPr lang="en-GB" sz="3600" b="1" dirty="0">
                <a:solidFill>
                  <a:srgbClr val="FF0000"/>
                </a:solidFill>
                <a:effectLst/>
                <a:latin typeface="AdvGTIMES-R"/>
                <a:ea typeface="Calibri" panose="020F0502020204030204" pitchFamily="34" charset="0"/>
                <a:cs typeface="Times New Roman" panose="02020603050405020304" pitchFamily="18" charset="0"/>
              </a:rPr>
              <a:t>do </a:t>
            </a:r>
            <a:r>
              <a:rPr lang="en-GB" sz="3600" b="1" dirty="0" err="1">
                <a:solidFill>
                  <a:srgbClr val="FF0000"/>
                </a:solidFill>
                <a:effectLst/>
                <a:latin typeface="AdvGTIMES-R"/>
                <a:ea typeface="Calibri" panose="020F0502020204030204" pitchFamily="34" charset="0"/>
                <a:cs typeface="Times New Roman" panose="02020603050405020304" pitchFamily="18" charset="0"/>
              </a:rPr>
              <a:t>subprocesso</a:t>
            </a:r>
            <a:r>
              <a:rPr lang="en-GB" sz="3600" b="1" dirty="0">
                <a:solidFill>
                  <a:srgbClr val="FF0000"/>
                </a:solidFill>
                <a:effectLst/>
                <a:latin typeface="AdvGTIMES-R"/>
                <a:ea typeface="Calibri" panose="020F0502020204030204" pitchFamily="34" charset="0"/>
                <a:cs typeface="Times New Roman" panose="02020603050405020304" pitchFamily="18" charset="0"/>
              </a:rPr>
              <a:t> de “BILLING”.</a:t>
            </a:r>
            <a:endParaRPr lang="en-GB" sz="3600" dirty="0">
              <a:solidFill>
                <a:srgbClr val="FF0000"/>
              </a:solidFill>
              <a:highlight>
                <a:srgbClr val="FFFF00"/>
              </a:highlight>
            </a:endParaRPr>
          </a:p>
        </p:txBody>
      </p:sp>
    </p:spTree>
    <p:extLst>
      <p:ext uri="{BB962C8B-B14F-4D97-AF65-F5344CB8AC3E}">
        <p14:creationId xmlns:p14="http://schemas.microsoft.com/office/powerpoint/2010/main" val="2274357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25E937-ADEE-4B13-85EF-E3E6817B382B}"/>
              </a:ext>
            </a:extLst>
          </p:cNvPr>
          <p:cNvSpPr txBox="1"/>
          <p:nvPr/>
        </p:nvSpPr>
        <p:spPr>
          <a:xfrm>
            <a:off x="126023" y="272958"/>
            <a:ext cx="11939954" cy="5467715"/>
          </a:xfrm>
          <a:prstGeom prst="rect">
            <a:avLst/>
          </a:prstGeom>
          <a:noFill/>
          <a:ln>
            <a:solidFill>
              <a:schemeClr val="accent1"/>
            </a:solidFill>
          </a:ln>
        </p:spPr>
        <p:txBody>
          <a:bodyPr wrap="square">
            <a:spAutoFit/>
          </a:bodyPr>
          <a:lstStyle/>
          <a:p>
            <a:pPr indent="457200">
              <a:lnSpc>
                <a:spcPct val="107000"/>
              </a:lnSpc>
              <a:spcAft>
                <a:spcPts val="800"/>
              </a:spcAft>
            </a:pPr>
            <a:r>
              <a:rPr lang="en-GB" sz="2400" b="1" dirty="0">
                <a:effectLst/>
                <a:latin typeface="AdvGTIMES-BI"/>
                <a:ea typeface="Calibri" panose="020F0502020204030204" pitchFamily="34" charset="0"/>
                <a:cs typeface="Times New Roman" panose="02020603050405020304" pitchFamily="18" charset="0"/>
              </a:rPr>
              <a:t>9.2.1 Degree of Deregulation of the Retail Business Worldwide</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GB" sz="1600" b="1" dirty="0">
                <a:effectLst/>
                <a:latin typeface="AdvGTIMES-B"/>
                <a:ea typeface="Calibri" panose="020F0502020204030204" pitchFamily="34" charset="0"/>
                <a:cs typeface="Times New Roman" panose="02020603050405020304" pitchFamily="18" charset="0"/>
              </a:rPr>
              <a:t>9.2.1.1 European Union</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p>
            <a:pPr marR="885190" algn="just">
              <a:lnSpc>
                <a:spcPct val="107000"/>
              </a:lnSpc>
              <a:spcAft>
                <a:spcPts val="800"/>
              </a:spcAft>
            </a:pPr>
            <a:r>
              <a:rPr lang="en-GB" sz="1600" b="1" dirty="0">
                <a:effectLst/>
                <a:latin typeface="AdvGTIMES-R"/>
                <a:ea typeface="Calibri" panose="020F0502020204030204" pitchFamily="34" charset="0"/>
                <a:cs typeface="Times New Roman" panose="02020603050405020304" pitchFamily="18" charset="0"/>
              </a:rPr>
              <a:t>The European Directive 2009/72/EC states, with regard to </a:t>
            </a:r>
            <a:r>
              <a:rPr lang="en-GB" sz="1600" b="1" dirty="0">
                <a:effectLst/>
                <a:highlight>
                  <a:srgbClr val="FFFF00"/>
                </a:highlight>
                <a:latin typeface="AdvGTIMES-R"/>
                <a:ea typeface="Calibri" panose="020F0502020204030204" pitchFamily="34" charset="0"/>
                <a:cs typeface="Times New Roman" panose="02020603050405020304" pitchFamily="18" charset="0"/>
              </a:rPr>
              <a:t>retail competition</a:t>
            </a:r>
            <a:r>
              <a:rPr lang="en-GB" sz="1600" b="1" dirty="0">
                <a:effectLst/>
                <a:latin typeface="AdvGTIMES-R"/>
                <a:ea typeface="Calibri" panose="020F0502020204030204" pitchFamily="34" charset="0"/>
                <a:cs typeface="Times New Roman" panose="02020603050405020304" pitchFamily="18" charset="0"/>
              </a:rPr>
              <a:t>: ‘‘the interests of the Community include, inter alia, competition with regard to eligible customers’’. It goes on to say that ‘‘Member States shall ensure that eligible customers comprise: (…) from 1 July 2007, all customers’’. </a:t>
            </a:r>
            <a:r>
              <a:rPr lang="en-GB" sz="1600" b="1" dirty="0">
                <a:effectLst/>
                <a:highlight>
                  <a:srgbClr val="FFFF00"/>
                </a:highlight>
                <a:latin typeface="AdvGTIMES-R"/>
                <a:ea typeface="Calibri" panose="020F0502020204030204" pitchFamily="34" charset="0"/>
                <a:cs typeface="Times New Roman" panose="02020603050405020304" pitchFamily="18" charset="0"/>
              </a:rPr>
              <a:t>Full eligibility is therefore mandatory in the European Internal Electricity Market.</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p>
            <a:pPr marR="885190" algn="just">
              <a:lnSpc>
                <a:spcPct val="107000"/>
              </a:lnSpc>
              <a:spcAft>
                <a:spcPts val="800"/>
              </a:spcAft>
            </a:pPr>
            <a:r>
              <a:rPr lang="en-GB" sz="1600" b="1" dirty="0">
                <a:effectLst/>
                <a:latin typeface="AdvGTIMES-R"/>
                <a:ea typeface="Calibri" panose="020F0502020204030204" pitchFamily="34" charset="0"/>
                <a:cs typeface="Times New Roman" panose="02020603050405020304" pitchFamily="18" charset="0"/>
              </a:rPr>
              <a:t>Nonetheless, the degree of retail market liberalisation and competition varies significantly across the Union. In practice, not many Member State governments are overjoyed at the thought of losing their ability to control energy prices. The French Government, for instance,</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p>
            <a:pPr marR="885190" algn="just">
              <a:lnSpc>
                <a:spcPct val="107000"/>
              </a:lnSpc>
              <a:spcAft>
                <a:spcPts val="800"/>
              </a:spcAft>
            </a:pPr>
            <a:r>
              <a:rPr lang="en-GB" sz="1600" b="1" dirty="0">
                <a:effectLst/>
                <a:latin typeface="AdvGTIMES-R"/>
                <a:ea typeface="Calibri" panose="020F0502020204030204" pitchFamily="34" charset="0"/>
                <a:cs typeface="Times New Roman" panose="02020603050405020304" pitchFamily="18" charset="0"/>
              </a:rPr>
              <a:t>While the European Directive establishes the EU’s commitment to full eligibility, it also states that an ‘‘affordable’’ energy supply service should be guaranteed: ‘‘Member States shall ensure that all household customers, and (…) small enterprises, (…), enjoy universal service, that is, the right to be supplied with electricity of a specified quality within their territory at reasonable, easily and clearly comparable and transparent prices’’. </a:t>
            </a:r>
            <a:r>
              <a:rPr lang="en-GB" sz="1600" b="1" dirty="0">
                <a:effectLst/>
                <a:highlight>
                  <a:srgbClr val="FFFF00"/>
                </a:highlight>
                <a:latin typeface="AdvGTIMES-R"/>
                <a:ea typeface="Calibri" panose="020F0502020204030204" pitchFamily="34" charset="0"/>
                <a:cs typeface="Times New Roman" panose="02020603050405020304" pitchFamily="18" charset="0"/>
              </a:rPr>
              <a:t>It further declares: ‘‘To ensure the provision of universal service, Member States may appoint a supplier of last resort’’.</a:t>
            </a:r>
            <a:r>
              <a:rPr lang="en-GB" sz="1600" b="1" dirty="0">
                <a:effectLst/>
                <a:latin typeface="AdvGTIMES-R"/>
                <a:ea typeface="Calibri" panose="020F0502020204030204" pitchFamily="34" charset="0"/>
                <a:cs typeface="Times New Roman" panose="02020603050405020304" pitchFamily="18" charset="0"/>
              </a:rPr>
              <a:t> While it opens the door to such suppliers, it does not specify their required characteristics, or much less what criteria must be met by the rates that they offer or which consumers should be entitled to it.</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p>
            <a:pPr marR="885190" algn="just">
              <a:lnSpc>
                <a:spcPct val="107000"/>
              </a:lnSpc>
              <a:spcAft>
                <a:spcPts val="800"/>
              </a:spcAft>
            </a:pPr>
            <a:r>
              <a:rPr lang="en-GB" sz="1600" b="1" dirty="0">
                <a:effectLst/>
                <a:latin typeface="AdvGTIMES-R"/>
                <a:ea typeface="Calibri" panose="020F0502020204030204" pitchFamily="34" charset="0"/>
                <a:cs typeface="Times New Roman" panose="02020603050405020304" pitchFamily="18" charset="0"/>
              </a:rPr>
              <a:t>As discussed below, this wording has been interpreted by some Member States to mean that they still can decide whether energy market prices at any point in time are reasonable or not. In many other Member States, regulated last-resort tariffs (in their default format; see discussion below) protect a significant share of consumers. </a:t>
            </a:r>
            <a:r>
              <a:rPr lang="en-GB" sz="1600" b="1" dirty="0">
                <a:effectLst/>
                <a:highlight>
                  <a:srgbClr val="FFFF00"/>
                </a:highlight>
                <a:latin typeface="AdvGTIMES-R"/>
                <a:ea typeface="Calibri" panose="020F0502020204030204" pitchFamily="34" charset="0"/>
                <a:cs typeface="Times New Roman" panose="02020603050405020304" pitchFamily="18" charset="0"/>
              </a:rPr>
              <a:t>A number of governments still retain the prerogative to set price caps or any other manner of rules to avoid passing market prices on to some or all end-users.</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3">
            <a:extLst>
              <a:ext uri="{FF2B5EF4-FFF2-40B4-BE49-F238E27FC236}">
                <a16:creationId xmlns:a16="http://schemas.microsoft.com/office/drawing/2014/main" id="{95A5CF06-A22A-45D9-87B7-6D420D43F638}"/>
              </a:ext>
            </a:extLst>
          </p:cNvPr>
          <p:cNvSpPr>
            <a:spLocks noChangeArrowheads="1"/>
          </p:cNvSpPr>
          <p:nvPr/>
        </p:nvSpPr>
        <p:spPr bwMode="auto">
          <a:xfrm>
            <a:off x="126023" y="5877065"/>
            <a:ext cx="4888524" cy="2616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Ignacio J. Pérez-Arriaga (Editor), </a:t>
            </a:r>
            <a:r>
              <a:rPr kumimoji="0" lang="en-GB"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“Regulation of the Power Sector”</a:t>
            </a:r>
            <a:r>
              <a:rPr kumimoji="0" lang="en-GB"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Springer, 2014.</a:t>
            </a:r>
            <a:endParaRPr kumimoji="0" lang="en-GB" altLang="en-US" sz="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848492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B2FB69-F888-4B80-8A12-38E775AFCC3B}"/>
              </a:ext>
            </a:extLst>
          </p:cNvPr>
          <p:cNvSpPr txBox="1"/>
          <p:nvPr/>
        </p:nvSpPr>
        <p:spPr>
          <a:xfrm>
            <a:off x="219808" y="345330"/>
            <a:ext cx="11878408" cy="3718390"/>
          </a:xfrm>
          <a:prstGeom prst="rect">
            <a:avLst/>
          </a:prstGeom>
          <a:noFill/>
          <a:ln>
            <a:solidFill>
              <a:schemeClr val="accent1"/>
            </a:solidFill>
          </a:ln>
        </p:spPr>
        <p:txBody>
          <a:bodyPr wrap="square">
            <a:spAutoFit/>
          </a:bodyPr>
          <a:lstStyle/>
          <a:p>
            <a:pPr>
              <a:lnSpc>
                <a:spcPct val="107000"/>
              </a:lnSpc>
              <a:spcAft>
                <a:spcPts val="800"/>
              </a:spcAft>
            </a:pPr>
            <a:r>
              <a:rPr lang="en-GB" sz="2400" b="1" dirty="0">
                <a:effectLst/>
                <a:latin typeface="AdvGTIMES-B"/>
                <a:ea typeface="Calibri" panose="020F0502020204030204" pitchFamily="34" charset="0"/>
                <a:cs typeface="Times New Roman" panose="02020603050405020304" pitchFamily="18" charset="0"/>
              </a:rPr>
              <a:t>9.4 Metering</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2400" b="1" dirty="0">
                <a:effectLst/>
                <a:latin typeface="AdvGTIMES-BI"/>
                <a:ea typeface="Calibri" panose="020F0502020204030204" pitchFamily="34" charset="0"/>
                <a:cs typeface="Times New Roman" panose="02020603050405020304" pitchFamily="18" charset="0"/>
              </a:rPr>
              <a:t>9.4.1 Liberalisation of the Metering Activity</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b="1" dirty="0">
                <a:effectLst/>
                <a:latin typeface="Calibri" panose="020F0502020204030204" pitchFamily="34" charset="0"/>
                <a:ea typeface="Calibri" panose="020F0502020204030204" pitchFamily="34" charset="0"/>
                <a:cs typeface="Times New Roman" panose="02020603050405020304" pitchFamily="18" charset="0"/>
              </a:rPr>
              <a:t> </a:t>
            </a:r>
          </a:p>
          <a:p>
            <a:pPr marR="885190" algn="just">
              <a:lnSpc>
                <a:spcPct val="107000"/>
              </a:lnSpc>
              <a:spcAft>
                <a:spcPts val="800"/>
              </a:spcAft>
            </a:pPr>
            <a:r>
              <a:rPr lang="en-GB" sz="1600" b="1" dirty="0">
                <a:effectLst/>
                <a:latin typeface="AdvGTIMES-R"/>
                <a:ea typeface="Calibri" panose="020F0502020204030204" pitchFamily="34" charset="0"/>
                <a:cs typeface="Times New Roman" panose="02020603050405020304" pitchFamily="18" charset="0"/>
              </a:rPr>
              <a:t>Metering has been traditionally considered to be a part of network operation. Electro-mechanical metering equipment was regarded as the obvious technology for small consumers and, since no improvement was foreseen, metering was regulated as a monopoly business. However, power system restructuring, allowing explicit nearly real-time prices for consumers (each hour or each quarter of an hour), and technological developments have opened the door to competition. </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p>
            <a:pPr marR="885190" algn="just">
              <a:lnSpc>
                <a:spcPct val="107000"/>
              </a:lnSpc>
              <a:spcAft>
                <a:spcPts val="800"/>
              </a:spcAft>
            </a:pPr>
            <a:r>
              <a:rPr lang="en-GB" sz="1600" b="1" dirty="0">
                <a:effectLst/>
                <a:highlight>
                  <a:srgbClr val="FFFF00"/>
                </a:highlight>
                <a:latin typeface="AdvGTIMES-R"/>
                <a:ea typeface="Calibri" panose="020F0502020204030204" pitchFamily="34" charset="0"/>
                <a:cs typeface="Times New Roman" panose="02020603050405020304" pitchFamily="18" charset="0"/>
              </a:rPr>
              <a:t>Two of the very few (at this writing) examples of power systems where metering has been liberalised are the UK and Germany. In the latter country metering was deregulated in 2008, the distribution company remains as the ‘‘default’’ metering operator, subject to a regulated tariff, and consumers can choose their operator and, in particular, the type of meter desired. In the UK, price controls have been restricted to the equipment installed by distribution network operators prior to 2007 [40].</a:t>
            </a:r>
            <a:endParaRPr lang="en-GB" sz="20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ACD392C-5DFF-4192-AF7E-D57722BB978C}"/>
              </a:ext>
            </a:extLst>
          </p:cNvPr>
          <p:cNvSpPr txBox="1"/>
          <p:nvPr/>
        </p:nvSpPr>
        <p:spPr>
          <a:xfrm rot="21352606">
            <a:off x="445419" y="4084429"/>
            <a:ext cx="11150715" cy="2062103"/>
          </a:xfrm>
          <a:prstGeom prst="rect">
            <a:avLst/>
          </a:prstGeom>
          <a:noFill/>
        </p:spPr>
        <p:txBody>
          <a:bodyPr wrap="square">
            <a:spAutoFit/>
          </a:bodyPr>
          <a:lstStyle/>
          <a:p>
            <a:r>
              <a:rPr lang="en-GB" sz="3200" b="1" dirty="0">
                <a:solidFill>
                  <a:srgbClr val="FF0000"/>
                </a:solidFill>
                <a:effectLst/>
                <a:latin typeface="AdvGTIMES-R"/>
                <a:ea typeface="Calibri" panose="020F0502020204030204" pitchFamily="34" charset="0"/>
                <a:cs typeface="Times New Roman" panose="02020603050405020304" pitchFamily="18" charset="0"/>
              </a:rPr>
              <a:t>In Germany metering was deregulated in 2008, </a:t>
            </a:r>
            <a:r>
              <a:rPr lang="en-GB" sz="3200" b="1" dirty="0">
                <a:solidFill>
                  <a:srgbClr val="FF0000"/>
                </a:solidFill>
                <a:effectLst/>
                <a:highlight>
                  <a:srgbClr val="FFFF00"/>
                </a:highlight>
                <a:latin typeface="AdvGTIMES-R"/>
                <a:ea typeface="Calibri" panose="020F0502020204030204" pitchFamily="34" charset="0"/>
                <a:cs typeface="Times New Roman" panose="02020603050405020304" pitchFamily="18" charset="0"/>
              </a:rPr>
              <a:t>the distribution company remains as the ‘‘default’’ metering operator</a:t>
            </a:r>
            <a:r>
              <a:rPr lang="en-GB" sz="3200" b="1" dirty="0">
                <a:solidFill>
                  <a:srgbClr val="FF0000"/>
                </a:solidFill>
                <a:effectLst/>
                <a:latin typeface="AdvGTIMES-R"/>
                <a:ea typeface="Calibri" panose="020F0502020204030204" pitchFamily="34" charset="0"/>
                <a:cs typeface="Times New Roman" panose="02020603050405020304" pitchFamily="18" charset="0"/>
              </a:rPr>
              <a:t>, subject to a regulated tariff, and </a:t>
            </a:r>
            <a:r>
              <a:rPr lang="en-GB" sz="3200" b="1" dirty="0">
                <a:solidFill>
                  <a:srgbClr val="FF0000"/>
                </a:solidFill>
                <a:effectLst/>
                <a:highlight>
                  <a:srgbClr val="FFFF00"/>
                </a:highlight>
                <a:latin typeface="AdvGTIMES-R"/>
                <a:ea typeface="Calibri" panose="020F0502020204030204" pitchFamily="34" charset="0"/>
                <a:cs typeface="Times New Roman" panose="02020603050405020304" pitchFamily="18" charset="0"/>
              </a:rPr>
              <a:t>consumers can choose their operator and, in particular, the type of meter desired.</a:t>
            </a:r>
            <a:endParaRPr lang="en-GB" sz="3200" dirty="0">
              <a:solidFill>
                <a:srgbClr val="FF0000"/>
              </a:solidFill>
              <a:highlight>
                <a:srgbClr val="FFFF00"/>
              </a:highlight>
            </a:endParaRPr>
          </a:p>
        </p:txBody>
      </p:sp>
      <p:sp>
        <p:nvSpPr>
          <p:cNvPr id="7" name="Rectangle 3">
            <a:extLst>
              <a:ext uri="{FF2B5EF4-FFF2-40B4-BE49-F238E27FC236}">
                <a16:creationId xmlns:a16="http://schemas.microsoft.com/office/drawing/2014/main" id="{BA97C102-8DE6-4150-A323-7C971BFB2735}"/>
              </a:ext>
            </a:extLst>
          </p:cNvPr>
          <p:cNvSpPr>
            <a:spLocks noChangeArrowheads="1"/>
          </p:cNvSpPr>
          <p:nvPr/>
        </p:nvSpPr>
        <p:spPr bwMode="auto">
          <a:xfrm>
            <a:off x="126023" y="6489713"/>
            <a:ext cx="4888524" cy="2616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Ignacio J. Pérez-Arriaga (Editor), </a:t>
            </a:r>
            <a:r>
              <a:rPr kumimoji="0" lang="en-GB"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“Regulation of the Power Sector”</a:t>
            </a:r>
            <a:r>
              <a:rPr kumimoji="0" lang="en-GB"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Springer, 2014.</a:t>
            </a:r>
            <a:endParaRPr kumimoji="0" lang="en-GB" altLang="en-US" sz="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906351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CDCE00-E7CD-47D4-B47D-EDA5DF03357B}"/>
              </a:ext>
            </a:extLst>
          </p:cNvPr>
          <p:cNvSpPr txBox="1"/>
          <p:nvPr/>
        </p:nvSpPr>
        <p:spPr>
          <a:xfrm rot="21352606">
            <a:off x="770437" y="1997840"/>
            <a:ext cx="10504820" cy="2862322"/>
          </a:xfrm>
          <a:prstGeom prst="rect">
            <a:avLst/>
          </a:prstGeom>
          <a:noFill/>
        </p:spPr>
        <p:txBody>
          <a:bodyPr wrap="square">
            <a:spAutoFit/>
          </a:bodyPr>
          <a:lstStyle/>
          <a:p>
            <a:r>
              <a:rPr lang="en-GB" sz="3600" b="1" dirty="0" err="1">
                <a:solidFill>
                  <a:srgbClr val="FF0000"/>
                </a:solidFill>
                <a:effectLst/>
                <a:latin typeface="AdvGTIMES-R"/>
                <a:ea typeface="Calibri" panose="020F0502020204030204" pitchFamily="34" charset="0"/>
                <a:cs typeface="Times New Roman" panose="02020603050405020304" pitchFamily="18" charset="0"/>
              </a:rPr>
              <a:t>Ou</a:t>
            </a:r>
            <a:r>
              <a:rPr lang="en-GB" sz="3600" b="1" dirty="0">
                <a:solidFill>
                  <a:srgbClr val="FF0000"/>
                </a:solidFill>
                <a:effectLst/>
                <a:latin typeface="AdvGTIMES-R"/>
                <a:ea typeface="Calibri" panose="020F0502020204030204" pitchFamily="34" charset="0"/>
                <a:cs typeface="Times New Roman" panose="02020603050405020304" pitchFamily="18" charset="0"/>
              </a:rPr>
              <a:t> </a:t>
            </a:r>
            <a:r>
              <a:rPr lang="en-GB" sz="3600" b="1" dirty="0" err="1">
                <a:solidFill>
                  <a:srgbClr val="FF0000"/>
                </a:solidFill>
                <a:effectLst/>
                <a:latin typeface="AdvGTIMES-R"/>
                <a:ea typeface="Calibri" panose="020F0502020204030204" pitchFamily="34" charset="0"/>
                <a:cs typeface="Times New Roman" panose="02020603050405020304" pitchFamily="18" charset="0"/>
              </a:rPr>
              <a:t>seja</a:t>
            </a:r>
            <a:r>
              <a:rPr lang="en-GB" sz="3600" b="1" dirty="0">
                <a:solidFill>
                  <a:srgbClr val="FF0000"/>
                </a:solidFill>
                <a:effectLst/>
                <a:latin typeface="AdvGTIMES-R"/>
                <a:ea typeface="Calibri" panose="020F0502020204030204" pitchFamily="34" charset="0"/>
                <a:cs typeface="Times New Roman" panose="02020603050405020304" pitchFamily="18" charset="0"/>
              </a:rPr>
              <a:t>, </a:t>
            </a:r>
            <a:r>
              <a:rPr lang="en-GB" sz="3600" b="1" dirty="0" err="1">
                <a:solidFill>
                  <a:srgbClr val="FF0000"/>
                </a:solidFill>
                <a:effectLst/>
                <a:latin typeface="AdvGTIMES-R"/>
                <a:ea typeface="Calibri" panose="020F0502020204030204" pitchFamily="34" charset="0"/>
                <a:cs typeface="Times New Roman" panose="02020603050405020304" pitchFamily="18" charset="0"/>
              </a:rPr>
              <a:t>você</a:t>
            </a:r>
            <a:r>
              <a:rPr lang="en-GB" sz="3600" b="1" dirty="0">
                <a:solidFill>
                  <a:srgbClr val="FF0000"/>
                </a:solidFill>
                <a:effectLst/>
                <a:latin typeface="AdvGTIMES-R"/>
                <a:ea typeface="Calibri" panose="020F0502020204030204" pitchFamily="34" charset="0"/>
                <a:cs typeface="Times New Roman" panose="02020603050405020304" pitchFamily="18" charset="0"/>
              </a:rPr>
              <a:t> </a:t>
            </a:r>
            <a:r>
              <a:rPr lang="en-GB" sz="3600" b="1" dirty="0" err="1">
                <a:solidFill>
                  <a:srgbClr val="FF0000"/>
                </a:solidFill>
                <a:effectLst/>
                <a:latin typeface="AdvGTIMES-R"/>
                <a:ea typeface="Calibri" panose="020F0502020204030204" pitchFamily="34" charset="0"/>
                <a:cs typeface="Times New Roman" panose="02020603050405020304" pitchFamily="18" charset="0"/>
              </a:rPr>
              <a:t>pode</a:t>
            </a:r>
            <a:r>
              <a:rPr lang="en-GB" sz="3600" b="1" dirty="0">
                <a:solidFill>
                  <a:srgbClr val="FF0000"/>
                </a:solidFill>
                <a:effectLst/>
                <a:latin typeface="AdvGTIMES-R"/>
                <a:ea typeface="Calibri" panose="020F0502020204030204" pitchFamily="34" charset="0"/>
                <a:cs typeface="Times New Roman" panose="02020603050405020304" pitchFamily="18" charset="0"/>
              </a:rPr>
              <a:t> </a:t>
            </a:r>
            <a:r>
              <a:rPr lang="en-GB" sz="3600" b="1" dirty="0" err="1">
                <a:solidFill>
                  <a:srgbClr val="FF0000"/>
                </a:solidFill>
                <a:effectLst/>
                <a:latin typeface="AdvGTIMES-R"/>
                <a:ea typeface="Calibri" panose="020F0502020204030204" pitchFamily="34" charset="0"/>
                <a:cs typeface="Times New Roman" panose="02020603050405020304" pitchFamily="18" charset="0"/>
              </a:rPr>
              <a:t>contratar</a:t>
            </a:r>
            <a:r>
              <a:rPr lang="en-GB" sz="3600" b="1" dirty="0">
                <a:solidFill>
                  <a:srgbClr val="FF0000"/>
                </a:solidFill>
                <a:effectLst/>
                <a:latin typeface="AdvGTIMES-R"/>
                <a:ea typeface="Calibri" panose="020F0502020204030204" pitchFamily="34" charset="0"/>
                <a:cs typeface="Times New Roman" panose="02020603050405020304" pitchFamily="18" charset="0"/>
              </a:rPr>
              <a:t> o “Metering” com </a:t>
            </a:r>
            <a:r>
              <a:rPr lang="en-GB" sz="3600" b="1" dirty="0" err="1">
                <a:solidFill>
                  <a:srgbClr val="FF0000"/>
                </a:solidFill>
                <a:effectLst/>
                <a:latin typeface="AdvGTIMES-R"/>
                <a:ea typeface="Calibri" panose="020F0502020204030204" pitchFamily="34" charset="0"/>
                <a:cs typeface="Times New Roman" panose="02020603050405020304" pitchFamily="18" charset="0"/>
              </a:rPr>
              <a:t>uma</a:t>
            </a:r>
            <a:r>
              <a:rPr lang="en-GB" sz="3600" b="1" dirty="0">
                <a:solidFill>
                  <a:srgbClr val="FF0000"/>
                </a:solidFill>
                <a:effectLst/>
                <a:latin typeface="AdvGTIMES-R"/>
                <a:ea typeface="Calibri" panose="020F0502020204030204" pitchFamily="34" charset="0"/>
                <a:cs typeface="Times New Roman" panose="02020603050405020304" pitchFamily="18" charset="0"/>
              </a:rPr>
              <a:t> </a:t>
            </a:r>
            <a:r>
              <a:rPr lang="en-GB" sz="3600" b="1" dirty="0" err="1">
                <a:solidFill>
                  <a:srgbClr val="FF0000"/>
                </a:solidFill>
                <a:effectLst/>
                <a:latin typeface="AdvGTIMES-R"/>
                <a:ea typeface="Calibri" panose="020F0502020204030204" pitchFamily="34" charset="0"/>
                <a:cs typeface="Times New Roman" panose="02020603050405020304" pitchFamily="18" charset="0"/>
              </a:rPr>
              <a:t>empresa</a:t>
            </a:r>
            <a:r>
              <a:rPr lang="en-GB" sz="3600" b="1" dirty="0">
                <a:solidFill>
                  <a:srgbClr val="FF0000"/>
                </a:solidFill>
                <a:effectLst/>
                <a:latin typeface="AdvGTIMES-R"/>
                <a:ea typeface="Calibri" panose="020F0502020204030204" pitchFamily="34" charset="0"/>
                <a:cs typeface="Times New Roman" panose="02020603050405020304" pitchFamily="18" charset="0"/>
              </a:rPr>
              <a:t> e a </a:t>
            </a:r>
            <a:r>
              <a:rPr lang="en-GB" sz="3600" b="1" dirty="0" err="1">
                <a:solidFill>
                  <a:srgbClr val="FF0000"/>
                </a:solidFill>
                <a:effectLst/>
                <a:latin typeface="AdvGTIMES-R"/>
                <a:ea typeface="Calibri" panose="020F0502020204030204" pitchFamily="34" charset="0"/>
                <a:cs typeface="Times New Roman" panose="02020603050405020304" pitchFamily="18" charset="0"/>
              </a:rPr>
              <a:t>Energia</a:t>
            </a:r>
            <a:r>
              <a:rPr lang="en-GB" sz="3600" b="1" dirty="0">
                <a:solidFill>
                  <a:srgbClr val="FF0000"/>
                </a:solidFill>
                <a:effectLst/>
                <a:latin typeface="AdvGTIMES-R"/>
                <a:ea typeface="Calibri" panose="020F0502020204030204" pitchFamily="34" charset="0"/>
                <a:cs typeface="Times New Roman" panose="02020603050405020304" pitchFamily="18" charset="0"/>
              </a:rPr>
              <a:t> (“Billing”) com </a:t>
            </a:r>
            <a:r>
              <a:rPr lang="en-GB" sz="3600" b="1" dirty="0" err="1">
                <a:solidFill>
                  <a:srgbClr val="FF0000"/>
                </a:solidFill>
                <a:effectLst/>
                <a:latin typeface="AdvGTIMES-R"/>
                <a:ea typeface="Calibri" panose="020F0502020204030204" pitchFamily="34" charset="0"/>
                <a:cs typeface="Times New Roman" panose="02020603050405020304" pitchFamily="18" charset="0"/>
              </a:rPr>
              <a:t>outra</a:t>
            </a:r>
            <a:r>
              <a:rPr lang="en-GB" sz="3600" b="1" dirty="0">
                <a:solidFill>
                  <a:srgbClr val="FF0000"/>
                </a:solidFill>
                <a:effectLst/>
                <a:latin typeface="AdvGTIMES-R"/>
                <a:ea typeface="Calibri" panose="020F0502020204030204" pitchFamily="34" charset="0"/>
                <a:cs typeface="Times New Roman" panose="02020603050405020304" pitchFamily="18" charset="0"/>
              </a:rPr>
              <a:t>? </a:t>
            </a:r>
          </a:p>
          <a:p>
            <a:endParaRPr lang="en-GB" sz="3600" b="1" dirty="0">
              <a:solidFill>
                <a:srgbClr val="FF0000"/>
              </a:solidFill>
              <a:latin typeface="AdvGTIMES-R"/>
              <a:ea typeface="Calibri" panose="020F0502020204030204" pitchFamily="34" charset="0"/>
              <a:cs typeface="Times New Roman" panose="02020603050405020304" pitchFamily="18" charset="0"/>
            </a:endParaRPr>
          </a:p>
          <a:p>
            <a:r>
              <a:rPr lang="en-GB" sz="3600" b="1" dirty="0" err="1">
                <a:solidFill>
                  <a:srgbClr val="FF0000"/>
                </a:solidFill>
                <a:effectLst/>
                <a:latin typeface="AdvGTIMES-R"/>
                <a:ea typeface="Calibri" panose="020F0502020204030204" pitchFamily="34" charset="0"/>
                <a:cs typeface="Times New Roman" panose="02020603050405020304" pitchFamily="18" charset="0"/>
              </a:rPr>
              <a:t>Ou</a:t>
            </a:r>
            <a:r>
              <a:rPr lang="en-GB" sz="3600" b="1" dirty="0">
                <a:solidFill>
                  <a:srgbClr val="FF0000"/>
                </a:solidFill>
                <a:effectLst/>
                <a:latin typeface="AdvGTIMES-R"/>
                <a:ea typeface="Calibri" panose="020F0502020204030204" pitchFamily="34" charset="0"/>
                <a:cs typeface="Times New Roman" panose="02020603050405020304" pitchFamily="18" charset="0"/>
              </a:rPr>
              <a:t> o </a:t>
            </a:r>
            <a:r>
              <a:rPr lang="en-GB" sz="3600" b="1" dirty="0" err="1">
                <a:solidFill>
                  <a:srgbClr val="FF0000"/>
                </a:solidFill>
                <a:effectLst/>
                <a:latin typeface="AdvGTIMES-R"/>
                <a:ea typeface="Calibri" panose="020F0502020204030204" pitchFamily="34" charset="0"/>
                <a:cs typeface="Times New Roman" panose="02020603050405020304" pitchFamily="18" charset="0"/>
              </a:rPr>
              <a:t>teu</a:t>
            </a:r>
            <a:r>
              <a:rPr lang="en-GB" sz="3600" b="1" dirty="0">
                <a:solidFill>
                  <a:srgbClr val="FF0000"/>
                </a:solidFill>
                <a:effectLst/>
                <a:latin typeface="AdvGTIMES-R"/>
                <a:ea typeface="Calibri" panose="020F0502020204030204" pitchFamily="34" charset="0"/>
                <a:cs typeface="Times New Roman" panose="02020603050405020304" pitchFamily="18" charset="0"/>
              </a:rPr>
              <a:t> Competitive Retailer </a:t>
            </a:r>
            <a:r>
              <a:rPr lang="en-GB" sz="3600" b="1" dirty="0" err="1">
                <a:solidFill>
                  <a:srgbClr val="FF0000"/>
                </a:solidFill>
                <a:effectLst/>
                <a:latin typeface="AdvGTIMES-R"/>
                <a:ea typeface="Calibri" panose="020F0502020204030204" pitchFamily="34" charset="0"/>
                <a:cs typeface="Times New Roman" panose="02020603050405020304" pitchFamily="18" charset="0"/>
              </a:rPr>
              <a:t>oferecer</a:t>
            </a:r>
            <a:r>
              <a:rPr lang="en-GB" sz="3600" b="1" dirty="0">
                <a:solidFill>
                  <a:srgbClr val="FF0000"/>
                </a:solidFill>
                <a:effectLst/>
                <a:latin typeface="AdvGTIMES-R"/>
                <a:ea typeface="Calibri" panose="020F0502020204030204" pitchFamily="34" charset="0"/>
                <a:cs typeface="Times New Roman" panose="02020603050405020304" pitchFamily="18" charset="0"/>
              </a:rPr>
              <a:t> </a:t>
            </a:r>
            <a:r>
              <a:rPr lang="en-GB" sz="3600" b="1" dirty="0" err="1">
                <a:solidFill>
                  <a:srgbClr val="FF0000"/>
                </a:solidFill>
                <a:effectLst/>
                <a:latin typeface="AdvGTIMES-R"/>
                <a:ea typeface="Calibri" panose="020F0502020204030204" pitchFamily="34" charset="0"/>
                <a:cs typeface="Times New Roman" panose="02020603050405020304" pitchFamily="18" charset="0"/>
              </a:rPr>
              <a:t>vários</a:t>
            </a:r>
            <a:r>
              <a:rPr lang="en-GB" sz="3600" b="1" dirty="0">
                <a:solidFill>
                  <a:srgbClr val="FF0000"/>
                </a:solidFill>
                <a:effectLst/>
                <a:latin typeface="AdvGTIMES-R"/>
                <a:ea typeface="Calibri" panose="020F0502020204030204" pitchFamily="34" charset="0"/>
                <a:cs typeface="Times New Roman" panose="02020603050405020304" pitchFamily="18" charset="0"/>
              </a:rPr>
              <a:t> “</a:t>
            </a:r>
            <a:r>
              <a:rPr lang="en-GB" sz="3600" b="1" dirty="0" err="1">
                <a:solidFill>
                  <a:srgbClr val="FF0000"/>
                </a:solidFill>
                <a:effectLst/>
                <a:latin typeface="AdvGTIMES-R"/>
                <a:ea typeface="Calibri" panose="020F0502020204030204" pitchFamily="34" charset="0"/>
                <a:cs typeface="Times New Roman" panose="02020603050405020304" pitchFamily="18" charset="0"/>
              </a:rPr>
              <a:t>pacotes</a:t>
            </a:r>
            <a:r>
              <a:rPr lang="en-GB" sz="3600" b="1" dirty="0">
                <a:solidFill>
                  <a:srgbClr val="FF0000"/>
                </a:solidFill>
                <a:effectLst/>
                <a:latin typeface="AdvGTIMES-R"/>
                <a:ea typeface="Calibri" panose="020F0502020204030204" pitchFamily="34" charset="0"/>
                <a:cs typeface="Times New Roman" panose="02020603050405020304" pitchFamily="18" charset="0"/>
              </a:rPr>
              <a:t>” de “Metering”?</a:t>
            </a:r>
            <a:endParaRPr lang="en-GB" sz="3600" dirty="0">
              <a:solidFill>
                <a:srgbClr val="FF0000"/>
              </a:solidFill>
              <a:highlight>
                <a:srgbClr val="FFFF00"/>
              </a:highlight>
            </a:endParaRPr>
          </a:p>
        </p:txBody>
      </p:sp>
    </p:spTree>
    <p:extLst>
      <p:ext uri="{BB962C8B-B14F-4D97-AF65-F5344CB8AC3E}">
        <p14:creationId xmlns:p14="http://schemas.microsoft.com/office/powerpoint/2010/main" val="1143621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DAB911-9E2B-4FCB-9F56-BFE2A08D1939}"/>
              </a:ext>
            </a:extLst>
          </p:cNvPr>
          <p:cNvSpPr txBox="1"/>
          <p:nvPr/>
        </p:nvSpPr>
        <p:spPr>
          <a:xfrm>
            <a:off x="138684" y="590439"/>
            <a:ext cx="11914632" cy="5180842"/>
          </a:xfrm>
          <a:prstGeom prst="rect">
            <a:avLst/>
          </a:prstGeom>
          <a:noFill/>
          <a:ln>
            <a:solidFill>
              <a:schemeClr val="accent1"/>
            </a:solidFill>
          </a:ln>
        </p:spPr>
        <p:txBody>
          <a:bodyPr wrap="square">
            <a:spAutoFit/>
          </a:bodyPr>
          <a:lstStyle/>
          <a:p>
            <a:pPr>
              <a:lnSpc>
                <a:spcPct val="107000"/>
              </a:lnSpc>
              <a:spcAft>
                <a:spcPts val="800"/>
              </a:spcAft>
            </a:pPr>
            <a:r>
              <a:rPr lang="en-GB" sz="2000" b="1" dirty="0">
                <a:effectLst/>
                <a:latin typeface="AdvGTIMES-B"/>
                <a:ea typeface="Calibri" panose="020F0502020204030204" pitchFamily="34" charset="0"/>
                <a:cs typeface="Times New Roman" panose="02020603050405020304" pitchFamily="18" charset="0"/>
              </a:rPr>
              <a:t>Annex A - Retail Processes</a:t>
            </a:r>
            <a:endParaRPr lang="en-GB" b="1"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GB" sz="2000" b="1" dirty="0">
                <a:effectLst/>
                <a:latin typeface="AdvGTIMES-B"/>
                <a:ea typeface="Calibri" panose="020F0502020204030204" pitchFamily="34" charset="0"/>
                <a:cs typeface="Times New Roman" panose="02020603050405020304" pitchFamily="18" charset="0"/>
              </a:rPr>
              <a:t>A.1.1 Sales</a:t>
            </a:r>
            <a:endParaRPr lang="en-GB" b="1"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GB" sz="2000" b="1" dirty="0">
                <a:effectLst/>
                <a:latin typeface="AdvGTIMES-B"/>
                <a:ea typeface="Calibri" panose="020F0502020204030204" pitchFamily="34" charset="0"/>
                <a:cs typeface="Times New Roman" panose="02020603050405020304" pitchFamily="18" charset="0"/>
              </a:rPr>
              <a:t>A.1.2 Front-Office Area</a:t>
            </a:r>
            <a:endParaRPr lang="en-GB" b="1"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GB" sz="2000" b="1" dirty="0">
                <a:effectLst/>
                <a:latin typeface="AdvGTIMES-B"/>
                <a:ea typeface="Calibri" panose="020F0502020204030204" pitchFamily="34" charset="0"/>
                <a:cs typeface="Times New Roman" panose="02020603050405020304" pitchFamily="18" charset="0"/>
              </a:rPr>
              <a:t>A.1.3 Middle-Office Area</a:t>
            </a:r>
            <a:endParaRPr lang="en-GB"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u="sng" dirty="0">
                <a:effectLst/>
                <a:latin typeface="AdvGTIMES-R"/>
                <a:ea typeface="Calibri" panose="020F0502020204030204" pitchFamily="34" charset="0"/>
                <a:cs typeface="Times New Roman" panose="02020603050405020304" pitchFamily="18" charset="0"/>
              </a:rPr>
              <a:t>Types of contracts</a:t>
            </a:r>
            <a:endParaRPr lang="en-GB" sz="2400" b="1" u="sng"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b="1" dirty="0">
                <a:effectLst/>
                <a:latin typeface="AdvGTIMES-R"/>
                <a:ea typeface="Calibri" panose="020F0502020204030204" pitchFamily="34" charset="0"/>
                <a:cs typeface="Times New Roman" panose="02020603050405020304" pitchFamily="18" charset="0"/>
              </a:rPr>
              <a:t>Since the most significant of all the above risks is indisputably the price risk, much of a supplier’s business involves optimising its energy purchases and the agreements concluded with both the generators from which it buys energy on the wholesale market and the customers to whom it sells electric power, to protect itself against price risk.</a:t>
            </a:r>
            <a:endParaRPr lang="en-GB" sz="24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b="1" dirty="0">
                <a:effectLst/>
                <a:latin typeface="AdvGTIMES-R"/>
                <a:ea typeface="Calibri" panose="020F0502020204030204" pitchFamily="34" charset="0"/>
                <a:cs typeface="Times New Roman" panose="02020603050405020304" pitchFamily="18" charset="0"/>
              </a:rPr>
              <a:t>From a consumer’s viewpoint, one of the key services offered by a supplier is the possibility of hedging against price risk. </a:t>
            </a:r>
            <a:endParaRPr lang="en-GB" sz="24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b="1" dirty="0">
                <a:effectLst/>
                <a:latin typeface="AdvGTIMES-R"/>
                <a:ea typeface="Calibri" panose="020F0502020204030204" pitchFamily="34" charset="0"/>
                <a:cs typeface="Times New Roman" panose="02020603050405020304" pitchFamily="18" charset="0"/>
              </a:rPr>
              <a:t>Many consumers simply cannot buy their electricity directly on the wholesale market because they cannot afford to run the risk inherent in market price fluctuations. To avoid such risks, they will try to negotiate a product with their supplier that allows them to reasonably forecast their energy costs.</a:t>
            </a:r>
            <a:endParaRPr lang="en-GB" sz="24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b="1" dirty="0">
                <a:effectLst/>
                <a:highlight>
                  <a:srgbClr val="FFFF00"/>
                </a:highlight>
                <a:latin typeface="AdvGTIMES-R"/>
                <a:ea typeface="Calibri" panose="020F0502020204030204" pitchFamily="34" charset="0"/>
                <a:cs typeface="Times New Roman" panose="02020603050405020304" pitchFamily="18" charset="0"/>
              </a:rPr>
              <a:t>Although there is a wide variety of commercial formulas in place, the most widespread (and simplest) models are as follows:</a:t>
            </a:r>
            <a:endParaRPr lang="en-GB" sz="24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3">
            <a:extLst>
              <a:ext uri="{FF2B5EF4-FFF2-40B4-BE49-F238E27FC236}">
                <a16:creationId xmlns:a16="http://schemas.microsoft.com/office/drawing/2014/main" id="{F1CE1E76-5D91-4398-B60F-DCBF3EEE2638}"/>
              </a:ext>
            </a:extLst>
          </p:cNvPr>
          <p:cNvSpPr>
            <a:spLocks noChangeArrowheads="1"/>
          </p:cNvSpPr>
          <p:nvPr/>
        </p:nvSpPr>
        <p:spPr bwMode="auto">
          <a:xfrm>
            <a:off x="104251" y="6555029"/>
            <a:ext cx="4888524" cy="2616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Ignacio J. Pérez-Arriaga (Editor), </a:t>
            </a:r>
            <a:r>
              <a:rPr kumimoji="0" lang="en-GB"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“Regulation of the Power Sector”</a:t>
            </a:r>
            <a:r>
              <a:rPr kumimoji="0" lang="en-GB"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Springer, 2014.</a:t>
            </a:r>
            <a:endParaRPr kumimoji="0" lang="en-GB" altLang="en-US" sz="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645302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F38AA04-48C1-4856-A150-A4D74F2754DA}"/>
              </a:ext>
            </a:extLst>
          </p:cNvPr>
          <p:cNvSpPr>
            <a:spLocks noChangeArrowheads="1"/>
          </p:cNvSpPr>
          <p:nvPr/>
        </p:nvSpPr>
        <p:spPr bwMode="auto">
          <a:xfrm>
            <a:off x="64479" y="6568761"/>
            <a:ext cx="4481146" cy="25406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Ignacio J. Pérez-Arriaga (Editor), </a:t>
            </a:r>
            <a:r>
              <a:rPr kumimoji="0" lang="en-GB" altLang="en-US" sz="1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“Regulation of the Power Sector”</a:t>
            </a:r>
            <a:r>
              <a:rPr kumimoji="0" lang="en-GB" altLang="en-US" sz="1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Springer, 2014.</a:t>
            </a:r>
            <a:endParaRPr kumimoji="0" lang="en-GB" altLang="en-US" sz="600" b="0" i="0" u="none" strike="noStrike" cap="none" normalizeH="0" baseline="0" dirty="0">
              <a:ln>
                <a:noFill/>
              </a:ln>
              <a:solidFill>
                <a:schemeClr val="tx1"/>
              </a:solidFill>
              <a:effectLst/>
            </a:endParaRPr>
          </a:p>
        </p:txBody>
      </p:sp>
      <p:sp>
        <p:nvSpPr>
          <p:cNvPr id="5" name="TextBox 4">
            <a:extLst>
              <a:ext uri="{FF2B5EF4-FFF2-40B4-BE49-F238E27FC236}">
                <a16:creationId xmlns:a16="http://schemas.microsoft.com/office/drawing/2014/main" id="{099BF07C-D124-4672-85F0-874C98914430}"/>
              </a:ext>
            </a:extLst>
          </p:cNvPr>
          <p:cNvSpPr txBox="1"/>
          <p:nvPr/>
        </p:nvSpPr>
        <p:spPr>
          <a:xfrm>
            <a:off x="126023" y="340893"/>
            <a:ext cx="11939954" cy="5793253"/>
          </a:xfrm>
          <a:prstGeom prst="rect">
            <a:avLst/>
          </a:prstGeom>
          <a:noFill/>
          <a:ln>
            <a:solidFill>
              <a:schemeClr val="accent1"/>
            </a:solidFill>
          </a:ln>
        </p:spPr>
        <p:txBody>
          <a:bodyPr wrap="square">
            <a:spAutoFit/>
          </a:bodyPr>
          <a:lstStyle/>
          <a:p>
            <a:pPr algn="just">
              <a:lnSpc>
                <a:spcPct val="107000"/>
              </a:lnSpc>
              <a:spcAft>
                <a:spcPts val="800"/>
              </a:spcAft>
            </a:pPr>
            <a:r>
              <a:rPr lang="en-GB" b="1" dirty="0">
                <a:effectLst/>
                <a:highlight>
                  <a:srgbClr val="FFFF00"/>
                </a:highlight>
                <a:latin typeface="AdvGTIMES-R"/>
                <a:ea typeface="Calibri" panose="020F0502020204030204" pitchFamily="34" charset="0"/>
                <a:cs typeface="Times New Roman" panose="02020603050405020304" pitchFamily="18" charset="0"/>
              </a:rPr>
              <a:t>Although there is a wide variety of commercial formulas in place, the most widespread (and simplest) models are as follows:</a:t>
            </a:r>
            <a:endParaRPr lang="en-GB" sz="24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R="1320800" algn="just">
              <a:lnSpc>
                <a:spcPct val="107000"/>
              </a:lnSpc>
              <a:spcAft>
                <a:spcPts val="800"/>
              </a:spcAft>
            </a:pPr>
            <a:r>
              <a:rPr lang="en-GB" sz="1600" b="1" dirty="0">
                <a:effectLst/>
                <a:latin typeface="AdvGTIMES-R"/>
                <a:ea typeface="Calibri" panose="020F0502020204030204" pitchFamily="34" charset="0"/>
                <a:cs typeface="Times New Roman" panose="02020603050405020304" pitchFamily="18" charset="0"/>
              </a:rPr>
              <a:t>1. - </a:t>
            </a:r>
            <a:r>
              <a:rPr lang="en-GB" sz="1600" b="1" u="sng" dirty="0">
                <a:effectLst/>
                <a:latin typeface="AdvGTIMES-R"/>
                <a:ea typeface="Calibri" panose="020F0502020204030204" pitchFamily="34" charset="0"/>
                <a:cs typeface="Times New Roman" panose="02020603050405020304" pitchFamily="18" charset="0"/>
              </a:rPr>
              <a:t>Flat rate</a:t>
            </a:r>
            <a:r>
              <a:rPr lang="en-GB" sz="1600" b="1" dirty="0">
                <a:effectLst/>
                <a:latin typeface="AdvGTIMES-R"/>
                <a:ea typeface="Calibri" panose="020F0502020204030204" pitchFamily="34" charset="0"/>
                <a:cs typeface="Times New Roman" panose="02020603050405020304" pitchFamily="18" charset="0"/>
              </a:rPr>
              <a:t>: This type of contract stipulates a flat rate per kWh used by customers. In this case, the supplier absorbs the full risk associated with uncertainty in the pool price. This system is particularly suited to small-scale agents or for large customers with a very constant level of consumption, which they are essentially unable to change, who want to avoid highly complex rate schemes. This is very common among smaller customers.</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p>
            <a:pPr marR="1320800" algn="just">
              <a:lnSpc>
                <a:spcPct val="107000"/>
              </a:lnSpc>
              <a:spcAft>
                <a:spcPts val="800"/>
              </a:spcAft>
            </a:pPr>
            <a:r>
              <a:rPr lang="en-GB" sz="1600" b="1" dirty="0">
                <a:effectLst/>
                <a:latin typeface="AdvGTIMES-R"/>
                <a:ea typeface="Calibri" panose="020F0502020204030204" pitchFamily="34" charset="0"/>
                <a:cs typeface="Times New Roman" panose="02020603050405020304" pitchFamily="18" charset="0"/>
              </a:rPr>
              <a:t> </a:t>
            </a:r>
            <a:r>
              <a:rPr lang="en-GB" sz="1600" b="1" u="sng" dirty="0">
                <a:effectLst/>
                <a:latin typeface="AdvGTIMES-R"/>
                <a:ea typeface="Calibri" panose="020F0502020204030204" pitchFamily="34" charset="0"/>
                <a:cs typeface="Times New Roman" panose="02020603050405020304" pitchFamily="18" charset="0"/>
              </a:rPr>
              <a:t>2. - Time-of-day</a:t>
            </a:r>
            <a:r>
              <a:rPr lang="en-GB" sz="1600" b="1" dirty="0">
                <a:effectLst/>
                <a:latin typeface="AdvGTIMES-R"/>
                <a:ea typeface="Calibri" panose="020F0502020204030204" pitchFamily="34" charset="0"/>
                <a:cs typeface="Times New Roman" panose="02020603050405020304" pitchFamily="18" charset="0"/>
              </a:rPr>
              <a:t>: These contracts group the hours of the day into several different segments, each of which has a different price per kWh. Customers able to change their load profile in line with prices find this kind of contract attractive because they can benefit from its flexibility. In this case, the supplier shoulders price risk, but not quantity risk. The hours of the day must be grouped into segments, each comprising a time frame during which wholesale prices are likely to be similar.</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600" b="1" u="sng" dirty="0">
                <a:effectLst/>
                <a:latin typeface="AdvGTIMES-R"/>
                <a:ea typeface="Calibri" panose="020F0502020204030204" pitchFamily="34" charset="0"/>
                <a:cs typeface="Times New Roman" panose="02020603050405020304" pitchFamily="18" charset="0"/>
              </a:rPr>
              <a:t>3. - Pass-through</a:t>
            </a:r>
            <a:r>
              <a:rPr lang="en-GB" sz="1600" b="1" dirty="0">
                <a:effectLst/>
                <a:latin typeface="AdvGTIMES-R"/>
                <a:ea typeface="Calibri" panose="020F0502020204030204" pitchFamily="34" charset="0"/>
                <a:cs typeface="Times New Roman" panose="02020603050405020304" pitchFamily="18" charset="0"/>
              </a:rPr>
              <a:t>: In this case, the supplier merely charges the customer the wholesale market price for each hour, multiplied by the amount consumed during that hour, plus the access charges stipulated by the regulator. In this case the customer shoulders all the risks, while the supplier merely offers an intermediary service (it represents the consumer on the spot market, deals with billing, handles relations with the distributor and so on). This type of contract may suit very large customers who are well acquainted with how the electricity market works and prefer to handle their energy purchases themselves.</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p>
            <a:pPr marR="74930" algn="just">
              <a:lnSpc>
                <a:spcPct val="107000"/>
              </a:lnSpc>
              <a:spcAft>
                <a:spcPts val="800"/>
              </a:spcAft>
            </a:pPr>
            <a:r>
              <a:rPr lang="en-GB" sz="1600" b="1" u="sng" dirty="0">
                <a:effectLst/>
                <a:highlight>
                  <a:srgbClr val="FFFF00"/>
                </a:highlight>
                <a:latin typeface="AdvGTIMES-R"/>
                <a:ea typeface="Calibri" panose="020F0502020204030204" pitchFamily="34" charset="0"/>
                <a:cs typeface="Times New Roman" panose="02020603050405020304" pitchFamily="18" charset="0"/>
              </a:rPr>
              <a:t>4. - Contract for differences</a:t>
            </a:r>
            <a:r>
              <a:rPr lang="en-GB" sz="1600" b="1" dirty="0">
                <a:effectLst/>
                <a:highlight>
                  <a:srgbClr val="FFFF00"/>
                </a:highlight>
                <a:latin typeface="AdvGTIMES-R"/>
                <a:ea typeface="Calibri" panose="020F0502020204030204" pitchFamily="34" charset="0"/>
                <a:cs typeface="Times New Roman" panose="02020603050405020304" pitchFamily="18" charset="0"/>
              </a:rPr>
              <a:t>: This is a standard contract for differences between the end consumer and the retailer, for a predetermined load profile and a strike price, which uses the hourly spot market price as the reference price in the contract. Therefore, if the consumer strictly follows the contracted demand pattern, she is completely hedged and she pays the strike price for the demand. However, any deviations from the contracted load profile will be charged or credited at the current value of the spot market price. This type of contract has the double desirable property of hedging for the totality of the forecast consumer demand and sending the correct real time economic signal to the consumer.</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6494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07762C-6AC6-4610-AC59-3E9740DC158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2428" y="107642"/>
            <a:ext cx="2547620" cy="2687447"/>
          </a:xfrm>
          <a:prstGeom prst="rect">
            <a:avLst/>
          </a:prstGeom>
          <a:noFill/>
          <a:ln>
            <a:solidFill>
              <a:schemeClr val="accent1"/>
            </a:solidFill>
          </a:ln>
        </p:spPr>
      </p:pic>
      <p:sp>
        <p:nvSpPr>
          <p:cNvPr id="4" name="TextBox 3">
            <a:extLst>
              <a:ext uri="{FF2B5EF4-FFF2-40B4-BE49-F238E27FC236}">
                <a16:creationId xmlns:a16="http://schemas.microsoft.com/office/drawing/2014/main" id="{E9239C7C-906D-440B-86D7-C37D02C50CEC}"/>
              </a:ext>
            </a:extLst>
          </p:cNvPr>
          <p:cNvSpPr txBox="1"/>
          <p:nvPr/>
        </p:nvSpPr>
        <p:spPr>
          <a:xfrm>
            <a:off x="2807208" y="280332"/>
            <a:ext cx="9262364" cy="1530419"/>
          </a:xfrm>
          <a:prstGeom prst="rect">
            <a:avLst/>
          </a:prstGeom>
          <a:noFill/>
          <a:ln>
            <a:solidFill>
              <a:schemeClr val="accent1"/>
            </a:solidFill>
          </a:ln>
        </p:spPr>
        <p:txBody>
          <a:bodyPr wrap="square">
            <a:spAutoFit/>
          </a:bodyPr>
          <a:lstStyle/>
          <a:p>
            <a:pPr algn="just">
              <a:lnSpc>
                <a:spcPct val="107000"/>
              </a:lnSpc>
              <a:spcAft>
                <a:spcPts val="800"/>
              </a:spcAft>
            </a:pPr>
            <a:r>
              <a:rPr lang="en-GB"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 </a:t>
            </a:r>
            <a:r>
              <a:rPr lang="en-GB" sz="2800" b="1"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entry barrier in a retail electricity market</a:t>
            </a:r>
            <a:r>
              <a:rPr lang="en-GB"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is often related to the following four factors:</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1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en-GB"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economy of scale; (ii) economy of scope; (iii) sunk costs; and (iv) social and environmental obligations and regulatory requirements.</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9BD8F835-D4C7-4B09-B98E-2005B268592D}"/>
              </a:ext>
            </a:extLst>
          </p:cNvPr>
          <p:cNvSpPr txBox="1"/>
          <p:nvPr/>
        </p:nvSpPr>
        <p:spPr>
          <a:xfrm>
            <a:off x="82296" y="6506664"/>
            <a:ext cx="9966960" cy="280270"/>
          </a:xfrm>
          <a:prstGeom prst="rect">
            <a:avLst/>
          </a:prstGeom>
          <a:noFill/>
          <a:ln>
            <a:solidFill>
              <a:schemeClr val="tx1"/>
            </a:solidFill>
          </a:ln>
        </p:spPr>
        <p:txBody>
          <a:bodyPr wrap="square">
            <a:spAutoFit/>
          </a:bodyPr>
          <a:lstStyle/>
          <a:p>
            <a:pPr algn="just">
              <a:lnSpc>
                <a:spcPct val="107000"/>
              </a:lnSpc>
              <a:spcAft>
                <a:spcPts val="800"/>
              </a:spcAft>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R. </a:t>
            </a:r>
            <a:r>
              <a:rPr lang="en-GB" sz="1200" dirty="0" err="1">
                <a:effectLst/>
                <a:latin typeface="Times New Roman" panose="02020603050405020304" pitchFamily="18" charset="0"/>
                <a:ea typeface="Calibri" panose="020F0502020204030204" pitchFamily="34" charset="0"/>
                <a:cs typeface="Times New Roman" panose="02020603050405020304" pitchFamily="18" charset="0"/>
              </a:rPr>
              <a:t>Poudineh</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200" b="1" dirty="0">
                <a:effectLst/>
                <a:latin typeface="Times New Roman" panose="02020603050405020304" pitchFamily="18" charset="0"/>
                <a:ea typeface="Calibri" panose="020F0502020204030204" pitchFamily="34" charset="0"/>
                <a:cs typeface="Times New Roman" panose="02020603050405020304" pitchFamily="18" charset="0"/>
              </a:rPr>
              <a:t>“Liberalized retail electricity markets: What we have learned after two decades of experience?”</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 Oxford Institute for Energy Studies, 2019.</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09687235-F738-4352-871F-AC5E19EEFF24}"/>
              </a:ext>
            </a:extLst>
          </p:cNvPr>
          <p:cNvSpPr txBox="1"/>
          <p:nvPr/>
        </p:nvSpPr>
        <p:spPr>
          <a:xfrm>
            <a:off x="2807208" y="1939247"/>
            <a:ext cx="9262364" cy="1263166"/>
          </a:xfrm>
          <a:prstGeom prst="rect">
            <a:avLst/>
          </a:prstGeom>
          <a:noFill/>
          <a:ln>
            <a:solidFill>
              <a:srgbClr val="0070C0"/>
            </a:solidFill>
          </a:ln>
        </p:spPr>
        <p:txBody>
          <a:bodyPr wrap="square">
            <a:spAutoFit/>
          </a:bodyPr>
          <a:lstStyle/>
          <a:p>
            <a:pPr algn="just">
              <a:lnSpc>
                <a:spcPct val="107000"/>
              </a:lnSpc>
              <a:spcAft>
                <a:spcPts val="800"/>
              </a:spcAft>
            </a:pPr>
            <a:r>
              <a:rPr lang="en-GB"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supplier who wishes to enter the retail business might need to serve a certain number of customers before its business becomes profitable </a:t>
            </a:r>
            <a:r>
              <a:rPr lang="en-GB"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a:t>
            </a:r>
            <a:r>
              <a:rPr lang="en-GB" sz="1800" i="1"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economy of scale</a:t>
            </a:r>
            <a:r>
              <a:rPr lang="en-GB"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 cost of acquiring customers is often high for new retailers, especially if there exists a huge portion of disengaged customers who are not visible to new entrants.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09FD1AC0-496C-4893-B279-51270A916A88}"/>
              </a:ext>
            </a:extLst>
          </p:cNvPr>
          <p:cNvSpPr txBox="1"/>
          <p:nvPr/>
        </p:nvSpPr>
        <p:spPr>
          <a:xfrm>
            <a:off x="50355" y="3365527"/>
            <a:ext cx="12049760" cy="1559529"/>
          </a:xfrm>
          <a:prstGeom prst="rect">
            <a:avLst/>
          </a:prstGeom>
          <a:noFill/>
          <a:ln>
            <a:solidFill>
              <a:srgbClr val="0070C0"/>
            </a:solidFill>
          </a:ln>
        </p:spPr>
        <p:txBody>
          <a:bodyPr wrap="square">
            <a:spAutoFit/>
          </a:bodyPr>
          <a:lstStyle/>
          <a:p>
            <a:pPr algn="just">
              <a:lnSpc>
                <a:spcPct val="107000"/>
              </a:lnSpc>
              <a:spcAft>
                <a:spcPts val="800"/>
              </a:spcAft>
            </a:pPr>
            <a:r>
              <a:rPr lang="en-GB"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second issue is related to the scope of competition in retail markets. </a:t>
            </a:r>
            <a:r>
              <a:rPr lang="en-GB"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Although the main activity of a retailer is to procure energy and manage the risk on behalf of its customers</a:t>
            </a:r>
            <a:r>
              <a:rPr lang="en-GB"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there are sometimes other activities that are subject to retail competition such as </a:t>
            </a:r>
            <a:r>
              <a:rPr lang="en-GB" sz="18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metering, billing, credit assessment, bill collection, and outage reporting</a:t>
            </a:r>
            <a:r>
              <a:rPr lang="en-GB"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retail market with a wide extent of competitive activities would create economies of scope for established large suppliers, while it creates a barrier to entry for new and small retailers who are not able to provide all those services (</a:t>
            </a:r>
            <a:r>
              <a:rPr lang="en-GB" sz="1800" i="1"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economy of scope</a:t>
            </a:r>
            <a:r>
              <a:rPr lang="en-GB"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8E194998-9652-451E-B4A8-814F77417597}"/>
              </a:ext>
            </a:extLst>
          </p:cNvPr>
          <p:cNvSpPr txBox="1"/>
          <p:nvPr/>
        </p:nvSpPr>
        <p:spPr>
          <a:xfrm>
            <a:off x="82296" y="5084277"/>
            <a:ext cx="12027408" cy="1263166"/>
          </a:xfrm>
          <a:prstGeom prst="rect">
            <a:avLst/>
          </a:prstGeom>
          <a:noFill/>
          <a:ln>
            <a:solidFill>
              <a:srgbClr val="0070C0"/>
            </a:solidFill>
          </a:ln>
        </p:spPr>
        <p:txBody>
          <a:bodyPr wrap="square">
            <a:spAutoFit/>
          </a:bodyPr>
          <a:lstStyle/>
          <a:p>
            <a:pPr algn="just">
              <a:lnSpc>
                <a:spcPct val="107000"/>
              </a:lnSpc>
              <a:spcAft>
                <a:spcPts val="800"/>
              </a:spcAft>
            </a:pPr>
            <a:r>
              <a:rPr lang="en-GB"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third problem is that entering a retail business entails investment in software, algorithm and computation capabilities, website and call centres to deal with the complexity of participation in the wholesale market, risk management, bill collection, and consumer relationship management. The capital requirement for these investments may thus act as a barrier to entry (</a:t>
            </a:r>
            <a:r>
              <a:rPr lang="en-GB" sz="1800" i="1"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sunk costs</a:t>
            </a:r>
            <a:r>
              <a:rPr lang="en-GB"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0094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C8ABB2-2482-4140-9E7C-4A32B004C7E4}"/>
              </a:ext>
            </a:extLst>
          </p:cNvPr>
          <p:cNvSpPr txBox="1"/>
          <p:nvPr/>
        </p:nvSpPr>
        <p:spPr>
          <a:xfrm>
            <a:off x="143256" y="197104"/>
            <a:ext cx="11966448" cy="606256"/>
          </a:xfrm>
          <a:prstGeom prst="rect">
            <a:avLst/>
          </a:prstGeom>
          <a:noFill/>
          <a:ln>
            <a:solidFill>
              <a:schemeClr val="tx1"/>
            </a:solidFill>
          </a:ln>
        </p:spPr>
        <p:txBody>
          <a:bodyPr wrap="square">
            <a:spAutoFit/>
          </a:bodyPr>
          <a:lstStyle/>
          <a:p>
            <a:pPr algn="just">
              <a:lnSpc>
                <a:spcPct val="107000"/>
              </a:lnSpc>
              <a:spcAft>
                <a:spcPts val="800"/>
              </a:spcAft>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R. </a:t>
            </a:r>
            <a:r>
              <a:rPr lang="en-GB" sz="1600" dirty="0" err="1">
                <a:effectLst/>
                <a:latin typeface="Times New Roman" panose="02020603050405020304" pitchFamily="18" charset="0"/>
                <a:ea typeface="Calibri" panose="020F0502020204030204" pitchFamily="34" charset="0"/>
                <a:cs typeface="Times New Roman" panose="02020603050405020304" pitchFamily="18" charset="0"/>
              </a:rPr>
              <a:t>Poudineh</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600" b="1" dirty="0">
                <a:effectLst/>
                <a:latin typeface="Times New Roman" panose="02020603050405020304" pitchFamily="18" charset="0"/>
                <a:ea typeface="Calibri" panose="020F0502020204030204" pitchFamily="34" charset="0"/>
                <a:cs typeface="Times New Roman" panose="02020603050405020304" pitchFamily="18" charset="0"/>
              </a:rPr>
              <a:t>“Liberalized retail electricity markets: What we have learned after two decades of experience?”</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Oxford Institute for Energy Studies, 2019.</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C0D853E-DEF3-4D55-A851-0EB23A37D240}"/>
              </a:ext>
            </a:extLst>
          </p:cNvPr>
          <p:cNvSpPr txBox="1"/>
          <p:nvPr/>
        </p:nvSpPr>
        <p:spPr>
          <a:xfrm>
            <a:off x="143256" y="1058375"/>
            <a:ext cx="11905488" cy="2152256"/>
          </a:xfrm>
          <a:prstGeom prst="rect">
            <a:avLst/>
          </a:prstGeom>
          <a:noFill/>
          <a:ln>
            <a:solidFill>
              <a:srgbClr val="0070C0"/>
            </a:solidFill>
          </a:ln>
        </p:spPr>
        <p:txBody>
          <a:bodyPr wrap="square">
            <a:spAutoFit/>
          </a:bodyPr>
          <a:lstStyle/>
          <a:p>
            <a:pPr algn="just">
              <a:lnSpc>
                <a:spcPct val="107000"/>
              </a:lnSpc>
              <a:spcAft>
                <a:spcPts val="800"/>
              </a:spcAft>
            </a:pPr>
            <a:r>
              <a:rPr lang="en-GB" dirty="0">
                <a:effectLst/>
                <a:latin typeface="Times New Roman" panose="02020603050405020304" pitchFamily="18" charset="0"/>
                <a:ea typeface="Calibri" panose="020F0502020204030204" pitchFamily="34" charset="0"/>
                <a:cs typeface="Times New Roman" panose="02020603050405020304" pitchFamily="18" charset="0"/>
              </a:rPr>
              <a:t>In order to promote competition, regulators need to design appropriate policies to deal with the entry barrier issues mentioned above. In different jurisdictions, various measures have been proposed and implemented. </a:t>
            </a:r>
            <a:r>
              <a:rPr lang="en-GB"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For example in the UK, to reduce the costs of acquiring customers to new suppliers and to help disengaged customers, the Competition and Markets Authority (CMA) has asked the regulator, Ofgem (the Office of Gas and Electricity Markets), to develop and operate a secure database which contains information (energy usage and tariff plan) on customers who have been on a default tariff with the same supplier for at least three years (Ofgem, 2019a). This database would then be available to existing suppliers as well as to new entrants.</a:t>
            </a:r>
            <a:endParaRPr lang="en-GB"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3ACE0AD-761C-4099-A49C-247CB7B20669}"/>
              </a:ext>
            </a:extLst>
          </p:cNvPr>
          <p:cNvSpPr txBox="1"/>
          <p:nvPr/>
        </p:nvSpPr>
        <p:spPr>
          <a:xfrm>
            <a:off x="143256" y="3492587"/>
            <a:ext cx="11905488" cy="2744982"/>
          </a:xfrm>
          <a:prstGeom prst="rect">
            <a:avLst/>
          </a:prstGeom>
          <a:noFill/>
          <a:ln>
            <a:solidFill>
              <a:srgbClr val="0070C0"/>
            </a:solidFill>
          </a:ln>
        </p:spPr>
        <p:txBody>
          <a:bodyPr wrap="square">
            <a:spAutoFit/>
          </a:bodyPr>
          <a:lstStyle/>
          <a:p>
            <a:pPr algn="just">
              <a:lnSpc>
                <a:spcPct val="107000"/>
              </a:lnSpc>
              <a:spcAft>
                <a:spcPts val="800"/>
              </a:spcAft>
            </a:pPr>
            <a:r>
              <a:rPr lang="en-GB"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In order to reduce barriers related to economy of scope, in many US states network companies are required to offer retailers a consolidated billing service with the option to purchase the receivables of retailers (Ros et al., 2018).</a:t>
            </a:r>
            <a:r>
              <a:rPr lang="en-GB" dirty="0">
                <a:effectLst/>
                <a:latin typeface="Times New Roman" panose="02020603050405020304" pitchFamily="18" charset="0"/>
                <a:ea typeface="Calibri" panose="020F0502020204030204" pitchFamily="34" charset="0"/>
                <a:cs typeface="Times New Roman" panose="02020603050405020304" pitchFamily="18" charset="0"/>
              </a:rPr>
              <a:t> However, this has been subject to criticism because although a reduction in the scope of retail services might lower entry barriers, it can also reduce the incentive of retailers to innovate…. Similarly, to help small suppliers enter the market and compete with incumbents, in the UK, retailers with fewer than 250,000 customers are exempted from Energy Company Obligations (ECO) and the Warm Home Discount (WHD) (Ofgem, 2018a). ECO is a governmental energy efficiency scheme which has the aim of reducing carbon emissions and tackling fuel poverty; its most recent project only focuses on Home Heating Cost Reduction Obligation (HHCRO). WHD is a scheme that offers low-income consumers a one-off discount (£140) on their electricity bill during cold months.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ABEB482E-54C2-4336-B4EE-29CD148C7601}"/>
              </a:ext>
            </a:extLst>
          </p:cNvPr>
          <p:cNvSpPr/>
          <p:nvPr/>
        </p:nvSpPr>
        <p:spPr>
          <a:xfrm rot="21296656">
            <a:off x="210312" y="2145471"/>
            <a:ext cx="11750040" cy="830997"/>
          </a:xfrm>
          <a:prstGeom prst="rect">
            <a:avLst/>
          </a:prstGeom>
          <a:solidFill>
            <a:schemeClr val="bg1">
              <a:lumMod val="85000"/>
              <a:alpha val="88000"/>
            </a:schemeClr>
          </a:solidFill>
        </p:spPr>
        <p:txBody>
          <a:bodyPr wrap="square" lIns="91440" tIns="45720" rIns="91440" bIns="45720">
            <a:spAutoFit/>
          </a:bodyPr>
          <a:lstStyle/>
          <a:p>
            <a:pPr algn="ctr"/>
            <a:r>
              <a:rPr lang="en-GB" sz="2400" b="1"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Ofgem (the Office of Gas and Electricity Markets), to develop and operate a secure database which contains information (energy usage and tariff plan) on customers</a:t>
            </a:r>
            <a:endParaRPr lang="en-GB" sz="2400" b="1" dirty="0">
              <a:ln w="0"/>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AE8441D6-AD21-43DE-8D6C-854F7F850C83}"/>
              </a:ext>
            </a:extLst>
          </p:cNvPr>
          <p:cNvSpPr/>
          <p:nvPr/>
        </p:nvSpPr>
        <p:spPr>
          <a:xfrm rot="21296656">
            <a:off x="798578" y="5482198"/>
            <a:ext cx="10987457" cy="830997"/>
          </a:xfrm>
          <a:prstGeom prst="rect">
            <a:avLst/>
          </a:prstGeom>
          <a:solidFill>
            <a:schemeClr val="bg1">
              <a:lumMod val="85000"/>
              <a:alpha val="88000"/>
            </a:schemeClr>
          </a:solidFill>
        </p:spPr>
        <p:txBody>
          <a:bodyPr wrap="square" lIns="91440" tIns="45720" rIns="91440" bIns="45720">
            <a:spAutoFit/>
          </a:bodyPr>
          <a:lstStyle/>
          <a:p>
            <a:pPr algn="ctr"/>
            <a:r>
              <a:rPr lang="en-GB" sz="2400" b="1"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in many US states </a:t>
            </a:r>
            <a:r>
              <a:rPr lang="en-GB" sz="2400" b="1" dirty="0">
                <a:ln w="0"/>
                <a:effectLst>
                  <a:outerShdw blurRad="38100" dist="19050" dir="2700000" algn="tl" rotWithShape="0">
                    <a:schemeClr val="dk1">
                      <a:alpha val="40000"/>
                    </a:schemeClr>
                  </a:outerShdw>
                </a:effectLst>
                <a:highlight>
                  <a:srgbClr val="0000FF"/>
                </a:highlight>
                <a:latin typeface="Times New Roman" panose="02020603050405020304" pitchFamily="18" charset="0"/>
                <a:ea typeface="Calibri" panose="020F0502020204030204" pitchFamily="34" charset="0"/>
                <a:cs typeface="Times New Roman" panose="02020603050405020304" pitchFamily="18" charset="0"/>
              </a:rPr>
              <a:t>network companies</a:t>
            </a:r>
            <a:r>
              <a:rPr lang="en-GB" sz="2400" b="1" dirty="0">
                <a:ln w="0"/>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 are required to offer retailers a consolidated billing service with the option to purchase the receivables of retailers</a:t>
            </a:r>
            <a:endParaRPr lang="en-GB" sz="2400" b="1" dirty="0">
              <a:ln w="0"/>
              <a:effectLst>
                <a:outerShdw blurRad="38100" dist="19050" dir="2700000" algn="tl" rotWithShape="0">
                  <a:schemeClr val="dk1">
                    <a:alpha val="40000"/>
                  </a:schemeClr>
                </a:outerShdw>
              </a:effectLst>
            </a:endParaRPr>
          </a:p>
        </p:txBody>
      </p:sp>
      <p:sp>
        <p:nvSpPr>
          <p:cNvPr id="2" name="TextBox 1">
            <a:extLst>
              <a:ext uri="{FF2B5EF4-FFF2-40B4-BE49-F238E27FC236}">
                <a16:creationId xmlns:a16="http://schemas.microsoft.com/office/drawing/2014/main" id="{28CA1D0B-7E47-4B33-8110-A5F0E385E50D}"/>
              </a:ext>
            </a:extLst>
          </p:cNvPr>
          <p:cNvSpPr txBox="1"/>
          <p:nvPr/>
        </p:nvSpPr>
        <p:spPr>
          <a:xfrm rot="21256103">
            <a:off x="2270589" y="5220230"/>
            <a:ext cx="6804107" cy="338554"/>
          </a:xfrm>
          <a:prstGeom prst="rect">
            <a:avLst/>
          </a:prstGeom>
          <a:solidFill>
            <a:schemeClr val="accent1">
              <a:alpha val="80000"/>
            </a:schemeClr>
          </a:solidFill>
        </p:spPr>
        <p:txBody>
          <a:bodyPr wrap="none" rtlCol="0">
            <a:spAutoFit/>
          </a:bodyPr>
          <a:lstStyle/>
          <a:p>
            <a:r>
              <a:rPr lang="pt-BR" sz="1600" b="1" dirty="0">
                <a:solidFill>
                  <a:srgbClr val="FF0000"/>
                </a:solidFill>
              </a:rPr>
              <a:t>Seriam as </a:t>
            </a:r>
            <a:r>
              <a:rPr lang="pt-BR" sz="1600" b="1" dirty="0" err="1">
                <a:solidFill>
                  <a:srgbClr val="FF0000"/>
                </a:solidFill>
              </a:rPr>
              <a:t>Utilities</a:t>
            </a:r>
            <a:r>
              <a:rPr lang="pt-BR" sz="1600" b="1" dirty="0">
                <a:solidFill>
                  <a:srgbClr val="FF0000"/>
                </a:solidFill>
              </a:rPr>
              <a:t>??? Ou melhor as “</a:t>
            </a:r>
            <a:r>
              <a:rPr lang="pt-BR" sz="1600" b="1" dirty="0" err="1">
                <a:solidFill>
                  <a:srgbClr val="FF0000"/>
                </a:solidFill>
              </a:rPr>
              <a:t>Transmission</a:t>
            </a:r>
            <a:r>
              <a:rPr lang="pt-BR" sz="1600" b="1" dirty="0">
                <a:solidFill>
                  <a:srgbClr val="FF0000"/>
                </a:solidFill>
              </a:rPr>
              <a:t> </a:t>
            </a:r>
            <a:r>
              <a:rPr lang="pt-BR" sz="1600" b="1" dirty="0" err="1">
                <a:solidFill>
                  <a:srgbClr val="FF0000"/>
                </a:solidFill>
              </a:rPr>
              <a:t>and</a:t>
            </a:r>
            <a:r>
              <a:rPr lang="pt-BR" sz="1600" b="1" dirty="0">
                <a:solidFill>
                  <a:srgbClr val="FF0000"/>
                </a:solidFill>
              </a:rPr>
              <a:t> </a:t>
            </a:r>
            <a:r>
              <a:rPr lang="pt-BR" sz="1600" b="1" dirty="0" err="1">
                <a:solidFill>
                  <a:srgbClr val="FF0000"/>
                </a:solidFill>
              </a:rPr>
              <a:t>Distribution</a:t>
            </a:r>
            <a:r>
              <a:rPr lang="pt-BR" sz="1600" b="1" dirty="0">
                <a:solidFill>
                  <a:srgbClr val="FF0000"/>
                </a:solidFill>
              </a:rPr>
              <a:t> </a:t>
            </a:r>
            <a:r>
              <a:rPr lang="pt-BR" sz="1600" b="1" dirty="0" err="1">
                <a:solidFill>
                  <a:srgbClr val="FF0000"/>
                </a:solidFill>
              </a:rPr>
              <a:t>Providers</a:t>
            </a:r>
            <a:r>
              <a:rPr lang="pt-BR" sz="1600" b="1" dirty="0">
                <a:solidFill>
                  <a:srgbClr val="FF0000"/>
                </a:solidFill>
              </a:rPr>
              <a:t>?</a:t>
            </a:r>
            <a:endParaRPr lang="en-GB" sz="1600" b="1" dirty="0">
              <a:solidFill>
                <a:srgbClr val="FF0000"/>
              </a:solidFill>
            </a:endParaRPr>
          </a:p>
        </p:txBody>
      </p:sp>
    </p:spTree>
    <p:extLst>
      <p:ext uri="{BB962C8B-B14F-4D97-AF65-F5344CB8AC3E}">
        <p14:creationId xmlns:p14="http://schemas.microsoft.com/office/powerpoint/2010/main" val="2595967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EB89A3-40FC-4E93-8F03-AFBFDFCFE651}"/>
              </a:ext>
            </a:extLst>
          </p:cNvPr>
          <p:cNvSpPr txBox="1"/>
          <p:nvPr/>
        </p:nvSpPr>
        <p:spPr>
          <a:xfrm>
            <a:off x="143256" y="129780"/>
            <a:ext cx="11905488" cy="3629455"/>
          </a:xfrm>
          <a:prstGeom prst="rect">
            <a:avLst/>
          </a:prstGeom>
          <a:noFill/>
          <a:ln>
            <a:solidFill>
              <a:srgbClr val="0070C0"/>
            </a:solidFill>
          </a:ln>
        </p:spPr>
        <p:txBody>
          <a:bodyPr wrap="square">
            <a:spAutoFit/>
          </a:bodyPr>
          <a:lstStyle/>
          <a:p>
            <a:pPr algn="just">
              <a:lnSpc>
                <a:spcPct val="107000"/>
              </a:lnSpc>
              <a:spcAft>
                <a:spcPts val="800"/>
              </a:spcAft>
            </a:pPr>
            <a:r>
              <a:rPr lang="en-GB" sz="24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Experience of the retail electricity market in GB, as a pioneering liberalized jurisdiction, provides some interesting insights on market entry and competition... …</a:t>
            </a: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at the beginning of this century (2004) there were a little over 10 active suppliers of gas and electricity, this number reached over 70 by September 2018 (the number of suppliers who provide either electricity or gas only is, however, very low, which means that dual fuel supply is more attractive to retailers than single fuel supply). </a:t>
            </a:r>
            <a:r>
              <a:rPr lang="en-GB" sz="24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A wide range of businesses entered the UK retail market; this included small and medium-sized suppliers, European utilities, international oil companies, and chain supermarkets (KPMG, 2018).</a:t>
            </a: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It is expected that such diversity will result in innovations in terms of new and differentiated business models.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527A5F5-1A98-4DAD-9372-E0E269D82850}"/>
              </a:ext>
            </a:extLst>
          </p:cNvPr>
          <p:cNvSpPr txBox="1"/>
          <p:nvPr/>
        </p:nvSpPr>
        <p:spPr>
          <a:xfrm>
            <a:off x="143256" y="3910980"/>
            <a:ext cx="11905488" cy="2443939"/>
          </a:xfrm>
          <a:prstGeom prst="rect">
            <a:avLst/>
          </a:prstGeom>
          <a:noFill/>
          <a:ln>
            <a:solidFill>
              <a:srgbClr val="0070C0"/>
            </a:solidFill>
          </a:ln>
        </p:spPr>
        <p:txBody>
          <a:bodyPr wrap="square">
            <a:spAutoFit/>
          </a:bodyPr>
          <a:lstStyle/>
          <a:p>
            <a:pPr algn="just">
              <a:lnSpc>
                <a:spcPct val="107000"/>
              </a:lnSpc>
              <a:spcAft>
                <a:spcPts val="800"/>
              </a:spcAft>
            </a:pP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The downside of the market’s growth is that too many suppliers have come into the market with unsustainable business models. Since November 2016, 16 suppliers in the UK have failed and four have exited the market; a total of 20 suppliers have thus entered into </a:t>
            </a:r>
            <a:r>
              <a:rPr lang="en-GB" sz="24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‘supplier of last resort’</a:t>
            </a: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 arrangements (</a:t>
            </a:r>
            <a:r>
              <a:rPr lang="en-GB" sz="2400" dirty="0" err="1">
                <a:effectLst/>
                <a:latin typeface="Times New Roman" panose="02020603050405020304" pitchFamily="18" charset="0"/>
                <a:ea typeface="Calibri" panose="020F0502020204030204" pitchFamily="34" charset="0"/>
                <a:cs typeface="Times New Roman" panose="02020603050405020304" pitchFamily="18" charset="0"/>
              </a:rPr>
              <a:t>SoLR</a:t>
            </a: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dirty="0" err="1">
                <a:effectLst/>
                <a:latin typeface="Times New Roman" panose="02020603050405020304" pitchFamily="18" charset="0"/>
                <a:ea typeface="Calibri" panose="020F0502020204030204" pitchFamily="34" charset="0"/>
                <a:cs typeface="Times New Roman" panose="02020603050405020304" pitchFamily="18" charset="0"/>
              </a:rPr>
              <a:t>Energyscanner</a:t>
            </a: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 2019). A combination of issues such as low capital requirement, lack of industry experience, inability to manage risks, high wholesale costs, and the retail price cap have resulted in the insolvency of these companies.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B337C82-8714-4EEE-BE35-5268B746A62C}"/>
              </a:ext>
            </a:extLst>
          </p:cNvPr>
          <p:cNvSpPr txBox="1"/>
          <p:nvPr/>
        </p:nvSpPr>
        <p:spPr>
          <a:xfrm>
            <a:off x="82296" y="6506664"/>
            <a:ext cx="9966960" cy="280270"/>
          </a:xfrm>
          <a:prstGeom prst="rect">
            <a:avLst/>
          </a:prstGeom>
          <a:noFill/>
          <a:ln>
            <a:solidFill>
              <a:schemeClr val="tx1"/>
            </a:solidFill>
          </a:ln>
        </p:spPr>
        <p:txBody>
          <a:bodyPr wrap="square">
            <a:spAutoFit/>
          </a:bodyPr>
          <a:lstStyle/>
          <a:p>
            <a:pPr algn="just">
              <a:lnSpc>
                <a:spcPct val="107000"/>
              </a:lnSpc>
              <a:spcAft>
                <a:spcPts val="800"/>
              </a:spcAft>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R. </a:t>
            </a:r>
            <a:r>
              <a:rPr lang="en-GB" sz="1200" dirty="0" err="1">
                <a:effectLst/>
                <a:latin typeface="Times New Roman" panose="02020603050405020304" pitchFamily="18" charset="0"/>
                <a:ea typeface="Calibri" panose="020F0502020204030204" pitchFamily="34" charset="0"/>
                <a:cs typeface="Times New Roman" panose="02020603050405020304" pitchFamily="18" charset="0"/>
              </a:rPr>
              <a:t>Poudineh</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200" b="1" dirty="0">
                <a:effectLst/>
                <a:latin typeface="Times New Roman" panose="02020603050405020304" pitchFamily="18" charset="0"/>
                <a:ea typeface="Calibri" panose="020F0502020204030204" pitchFamily="34" charset="0"/>
                <a:cs typeface="Times New Roman" panose="02020603050405020304" pitchFamily="18" charset="0"/>
              </a:rPr>
              <a:t>“Liberalized retail electricity markets: What we have learned after two decades of experience?”</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 Oxford Institute for Energy Studies, 2019.</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4137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BFDEC1-EB55-455F-8B41-9B83BF2CF507}"/>
              </a:ext>
            </a:extLst>
          </p:cNvPr>
          <p:cNvSpPr txBox="1"/>
          <p:nvPr/>
        </p:nvSpPr>
        <p:spPr>
          <a:xfrm>
            <a:off x="82296" y="6506664"/>
            <a:ext cx="9966960" cy="280270"/>
          </a:xfrm>
          <a:prstGeom prst="rect">
            <a:avLst/>
          </a:prstGeom>
          <a:noFill/>
          <a:ln>
            <a:solidFill>
              <a:schemeClr val="tx1"/>
            </a:solidFill>
          </a:ln>
        </p:spPr>
        <p:txBody>
          <a:bodyPr wrap="square">
            <a:spAutoFit/>
          </a:bodyPr>
          <a:lstStyle/>
          <a:p>
            <a:pPr algn="just">
              <a:lnSpc>
                <a:spcPct val="107000"/>
              </a:lnSpc>
              <a:spcAft>
                <a:spcPts val="800"/>
              </a:spcAft>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R. </a:t>
            </a:r>
            <a:r>
              <a:rPr lang="en-GB" sz="1200" dirty="0" err="1">
                <a:effectLst/>
                <a:latin typeface="Times New Roman" panose="02020603050405020304" pitchFamily="18" charset="0"/>
                <a:ea typeface="Calibri" panose="020F0502020204030204" pitchFamily="34" charset="0"/>
                <a:cs typeface="Times New Roman" panose="02020603050405020304" pitchFamily="18" charset="0"/>
              </a:rPr>
              <a:t>Poudineh</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200" b="1" dirty="0">
                <a:effectLst/>
                <a:latin typeface="Times New Roman" panose="02020603050405020304" pitchFamily="18" charset="0"/>
                <a:ea typeface="Calibri" panose="020F0502020204030204" pitchFamily="34" charset="0"/>
                <a:cs typeface="Times New Roman" panose="02020603050405020304" pitchFamily="18" charset="0"/>
              </a:rPr>
              <a:t>“Liberalized retail electricity markets: What we have learned after two decades of experience?”</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 Oxford Institute for Energy Studies, 2019.</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F15F07A9-F607-4513-AABC-F30C5812D462}"/>
              </a:ext>
            </a:extLst>
          </p:cNvPr>
          <p:cNvSpPr txBox="1"/>
          <p:nvPr/>
        </p:nvSpPr>
        <p:spPr>
          <a:xfrm>
            <a:off x="134112" y="139463"/>
            <a:ext cx="11923776" cy="1559529"/>
          </a:xfrm>
          <a:prstGeom prst="rect">
            <a:avLst/>
          </a:prstGeom>
          <a:noFill/>
          <a:ln>
            <a:solidFill>
              <a:srgbClr val="0070C0"/>
            </a:solidFill>
          </a:ln>
        </p:spPr>
        <p:txBody>
          <a:bodyPr wrap="square">
            <a:spAutoFit/>
          </a:bodyPr>
          <a:lstStyle/>
          <a:p>
            <a:pPr algn="just">
              <a:lnSpc>
                <a:spcPct val="107000"/>
              </a:lnSpc>
              <a:spcAft>
                <a:spcPts val="800"/>
              </a:spcAft>
            </a:pPr>
            <a:r>
              <a:rPr lang="en-GB" b="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Apart from the possible correlation between rapid growth of retail market and failure of suppliers, the significance of the size of a supplier’s operation is also very important. Notwithstanding the high number of retailers, the GB retail electricity market is still concentrated. </a:t>
            </a:r>
            <a:r>
              <a:rPr lang="en-GB" b="0" i="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In 2004, the six major utility companies (British Gas, EDF, E.ON, npower, Scottish Power, and SSE – collectively known as the big six) had 100 per cent of retail market share.</a:t>
            </a:r>
            <a:r>
              <a:rPr lang="en-GB" b="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b="0" i="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They still supply around 75 per cent of the market as of third quarter of 2018 (see Figure 2).</a:t>
            </a:r>
            <a:endParaRPr lang="en-GB"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412352EB-D83C-46CC-AB90-8ED74A8EDCC6}"/>
              </a:ext>
            </a:extLst>
          </p:cNvPr>
          <p:cNvPicPr/>
          <p:nvPr/>
        </p:nvPicPr>
        <p:blipFill>
          <a:blip r:embed="rId2"/>
          <a:stretch>
            <a:fillRect/>
          </a:stretch>
        </p:blipFill>
        <p:spPr>
          <a:xfrm>
            <a:off x="1773936" y="1830417"/>
            <a:ext cx="8275320" cy="4544822"/>
          </a:xfrm>
          <a:prstGeom prst="rect">
            <a:avLst/>
          </a:prstGeom>
          <a:ln>
            <a:solidFill>
              <a:srgbClr val="0070C0"/>
            </a:solidFill>
          </a:ln>
        </p:spPr>
      </p:pic>
      <p:sp>
        <p:nvSpPr>
          <p:cNvPr id="2" name="Rectangle 1">
            <a:extLst>
              <a:ext uri="{FF2B5EF4-FFF2-40B4-BE49-F238E27FC236}">
                <a16:creationId xmlns:a16="http://schemas.microsoft.com/office/drawing/2014/main" id="{CAFFE262-B690-46ED-BEDD-165599DEDC84}"/>
              </a:ext>
            </a:extLst>
          </p:cNvPr>
          <p:cNvSpPr/>
          <p:nvPr/>
        </p:nvSpPr>
        <p:spPr>
          <a:xfrm>
            <a:off x="666338" y="4102828"/>
            <a:ext cx="10685168"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de 100% </a:t>
            </a:r>
            <a:r>
              <a:rPr lang="en-US" sz="5400" b="1" cap="none" spc="0" dirty="0" err="1">
                <a:ln w="22225">
                  <a:solidFill>
                    <a:schemeClr val="accent2"/>
                  </a:solidFill>
                  <a:prstDash val="solid"/>
                </a:ln>
                <a:solidFill>
                  <a:schemeClr val="accent2">
                    <a:lumMod val="40000"/>
                    <a:lumOff val="60000"/>
                  </a:schemeClr>
                </a:solidFill>
                <a:effectLst/>
              </a:rPr>
              <a:t>em</a:t>
            </a:r>
            <a:r>
              <a:rPr lang="en-US" sz="5400" b="1" cap="none" spc="0" dirty="0">
                <a:ln w="22225">
                  <a:solidFill>
                    <a:schemeClr val="accent2"/>
                  </a:solidFill>
                  <a:prstDash val="solid"/>
                </a:ln>
                <a:solidFill>
                  <a:schemeClr val="accent2">
                    <a:lumMod val="40000"/>
                    <a:lumOff val="60000"/>
                  </a:schemeClr>
                </a:solidFill>
                <a:effectLst/>
              </a:rPr>
              <a:t> 2004 para 75% </a:t>
            </a:r>
            <a:r>
              <a:rPr lang="en-US" sz="5400" b="1" cap="none" spc="0" dirty="0" err="1">
                <a:ln w="22225">
                  <a:solidFill>
                    <a:schemeClr val="accent2"/>
                  </a:solidFill>
                  <a:prstDash val="solid"/>
                </a:ln>
                <a:solidFill>
                  <a:schemeClr val="accent2">
                    <a:lumMod val="40000"/>
                    <a:lumOff val="60000"/>
                  </a:schemeClr>
                </a:solidFill>
                <a:effectLst/>
              </a:rPr>
              <a:t>em</a:t>
            </a:r>
            <a:r>
              <a:rPr lang="en-US" sz="5400" b="1" cap="none" spc="0" dirty="0">
                <a:ln w="22225">
                  <a:solidFill>
                    <a:schemeClr val="accent2"/>
                  </a:solidFill>
                  <a:prstDash val="solid"/>
                </a:ln>
                <a:solidFill>
                  <a:schemeClr val="accent2">
                    <a:lumMod val="40000"/>
                    <a:lumOff val="60000"/>
                  </a:schemeClr>
                </a:solidFill>
                <a:effectLst/>
              </a:rPr>
              <a:t> 2018</a:t>
            </a:r>
          </a:p>
        </p:txBody>
      </p:sp>
    </p:spTree>
    <p:extLst>
      <p:ext uri="{BB962C8B-B14F-4D97-AF65-F5344CB8AC3E}">
        <p14:creationId xmlns:p14="http://schemas.microsoft.com/office/powerpoint/2010/main" val="2522180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1B75A73-1D97-45DE-8A1F-7D75CDF080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73294" y="154781"/>
            <a:ext cx="9445412" cy="3499050"/>
          </a:xfrm>
          <a:prstGeom prst="rect">
            <a:avLst/>
          </a:prstGeom>
        </p:spPr>
      </p:pic>
      <p:sp>
        <p:nvSpPr>
          <p:cNvPr id="5" name="TextBox 4">
            <a:extLst>
              <a:ext uri="{FF2B5EF4-FFF2-40B4-BE49-F238E27FC236}">
                <a16:creationId xmlns:a16="http://schemas.microsoft.com/office/drawing/2014/main" id="{15000180-B656-476A-8E57-E6F1EF1A1E01}"/>
              </a:ext>
            </a:extLst>
          </p:cNvPr>
          <p:cNvSpPr txBox="1"/>
          <p:nvPr/>
        </p:nvSpPr>
        <p:spPr>
          <a:xfrm>
            <a:off x="158496" y="3653831"/>
            <a:ext cx="5062728" cy="2954655"/>
          </a:xfrm>
          <a:prstGeom prst="rect">
            <a:avLst/>
          </a:prstGeom>
          <a:solidFill>
            <a:schemeClr val="bg1">
              <a:lumMod val="85000"/>
              <a:alpha val="77000"/>
            </a:schemeClr>
          </a:solidFill>
          <a:ln>
            <a:solidFill>
              <a:schemeClr val="accent1"/>
            </a:solidFill>
          </a:ln>
        </p:spPr>
        <p:txBody>
          <a:bodyPr wrap="square" rtlCol="0">
            <a:spAutoFit/>
          </a:bodyPr>
          <a:lstStyle/>
          <a:p>
            <a:pPr>
              <a:spcAft>
                <a:spcPts val="600"/>
              </a:spcAft>
            </a:pPr>
            <a:r>
              <a:rPr lang="pt-BR" sz="1600" u="sng" dirty="0" err="1"/>
              <a:t>Wholesale</a:t>
            </a:r>
            <a:r>
              <a:rPr lang="pt-BR" sz="1600" u="sng" dirty="0"/>
              <a:t> Market</a:t>
            </a:r>
            <a:r>
              <a:rPr lang="pt-BR" sz="1600" dirty="0"/>
              <a:t>:</a:t>
            </a:r>
          </a:p>
          <a:p>
            <a:pPr marL="285750" indent="-285750">
              <a:spcAft>
                <a:spcPts val="600"/>
              </a:spcAft>
              <a:buFont typeface="Arial" panose="020B0604020202020204" pitchFamily="34" charset="0"/>
              <a:buChar char="•"/>
            </a:pPr>
            <a:r>
              <a:rPr lang="pt-BR" sz="1600" dirty="0"/>
              <a:t>Grande Geração (</a:t>
            </a:r>
            <a:r>
              <a:rPr lang="pt-BR" sz="1200" dirty="0">
                <a:solidFill>
                  <a:srgbClr val="FF0000"/>
                </a:solidFill>
              </a:rPr>
              <a:t>algumas </a:t>
            </a:r>
            <a:r>
              <a:rPr lang="pt-BR" sz="1200" dirty="0" err="1">
                <a:solidFill>
                  <a:srgbClr val="FF0000"/>
                </a:solidFill>
              </a:rPr>
              <a:t>GENCO´s</a:t>
            </a:r>
            <a:r>
              <a:rPr lang="pt-BR" sz="1200" dirty="0">
                <a:solidFill>
                  <a:srgbClr val="FF0000"/>
                </a:solidFill>
              </a:rPr>
              <a:t> terceirizam o “</a:t>
            </a:r>
            <a:r>
              <a:rPr lang="pt-BR" sz="1200" dirty="0" err="1">
                <a:solidFill>
                  <a:srgbClr val="FF0000"/>
                </a:solidFill>
              </a:rPr>
              <a:t>Billing</a:t>
            </a:r>
            <a:r>
              <a:rPr lang="pt-BR" sz="1200" dirty="0">
                <a:solidFill>
                  <a:srgbClr val="FF0000"/>
                </a:solidFill>
              </a:rPr>
              <a:t>”</a:t>
            </a:r>
            <a:r>
              <a:rPr lang="pt-BR" sz="1600" dirty="0"/>
              <a:t>)</a:t>
            </a:r>
          </a:p>
          <a:p>
            <a:pPr marL="285750" indent="-285750">
              <a:spcAft>
                <a:spcPts val="600"/>
              </a:spcAft>
              <a:buFont typeface="Arial" panose="020B0604020202020204" pitchFamily="34" charset="0"/>
              <a:buChar char="•"/>
            </a:pPr>
            <a:r>
              <a:rPr lang="pt-BR" sz="1600" dirty="0"/>
              <a:t>Grandes Consumidores (</a:t>
            </a:r>
            <a:r>
              <a:rPr lang="pt-BR" sz="1200" dirty="0">
                <a:solidFill>
                  <a:srgbClr val="FF0000"/>
                </a:solidFill>
              </a:rPr>
              <a:t>estão usando painéis fotovoltaicos e tornando-se “</a:t>
            </a:r>
            <a:r>
              <a:rPr lang="pt-BR" sz="1200" dirty="0" err="1">
                <a:solidFill>
                  <a:srgbClr val="FF0000"/>
                </a:solidFill>
              </a:rPr>
              <a:t>prosumers</a:t>
            </a:r>
            <a:r>
              <a:rPr lang="pt-BR" sz="1200" dirty="0">
                <a:solidFill>
                  <a:srgbClr val="FF0000"/>
                </a:solidFill>
              </a:rPr>
              <a:t>”; às vezes terceirizam a Gestão do Negócio da Eletricidade</a:t>
            </a:r>
            <a:r>
              <a:rPr lang="pt-BR" sz="1600" dirty="0"/>
              <a:t>) </a:t>
            </a:r>
          </a:p>
          <a:p>
            <a:pPr marL="285750" indent="-285750">
              <a:spcAft>
                <a:spcPts val="600"/>
              </a:spcAft>
              <a:buFont typeface="Arial" panose="020B0604020202020204" pitchFamily="34" charset="0"/>
              <a:buChar char="•"/>
            </a:pPr>
            <a:r>
              <a:rPr lang="pt-BR" sz="1600" dirty="0"/>
              <a:t>VPP - Virtual Power </a:t>
            </a:r>
            <a:r>
              <a:rPr lang="pt-BR" sz="1600" dirty="0" err="1"/>
              <a:t>Plants</a:t>
            </a:r>
            <a:r>
              <a:rPr lang="pt-BR" sz="1600" dirty="0"/>
              <a:t> (</a:t>
            </a:r>
            <a:r>
              <a:rPr lang="pt-BR" sz="1600" dirty="0" err="1"/>
              <a:t>Ancillary</a:t>
            </a:r>
            <a:r>
              <a:rPr lang="pt-BR" sz="1600" dirty="0"/>
              <a:t> Services, etc.)</a:t>
            </a:r>
          </a:p>
          <a:p>
            <a:pPr marL="285750" indent="-285750">
              <a:spcAft>
                <a:spcPts val="600"/>
              </a:spcAft>
              <a:buFont typeface="Arial" panose="020B0604020202020204" pitchFamily="34" charset="0"/>
              <a:buChar char="•"/>
            </a:pPr>
            <a:r>
              <a:rPr lang="pt-BR" sz="1600" dirty="0"/>
              <a:t>As velhas </a:t>
            </a:r>
            <a:r>
              <a:rPr lang="pt-BR" sz="1600" dirty="0" err="1"/>
              <a:t>Utilities</a:t>
            </a:r>
            <a:r>
              <a:rPr lang="pt-BR" sz="1600" dirty="0"/>
              <a:t> (</a:t>
            </a:r>
            <a:r>
              <a:rPr lang="pt-BR" sz="1200" dirty="0">
                <a:solidFill>
                  <a:srgbClr val="FF0000"/>
                </a:solidFill>
              </a:rPr>
              <a:t>cuidam do fio da trans., </a:t>
            </a:r>
            <a:r>
              <a:rPr lang="pt-BR" sz="1200" dirty="0" err="1">
                <a:solidFill>
                  <a:srgbClr val="FF0000"/>
                </a:solidFill>
              </a:rPr>
              <a:t>subtrans</a:t>
            </a:r>
            <a:r>
              <a:rPr lang="pt-BR" sz="1200" dirty="0">
                <a:solidFill>
                  <a:srgbClr val="FF0000"/>
                </a:solidFill>
              </a:rPr>
              <a:t>. e </a:t>
            </a:r>
            <a:r>
              <a:rPr lang="pt-BR" sz="1200" dirty="0" err="1">
                <a:solidFill>
                  <a:srgbClr val="FF0000"/>
                </a:solidFill>
              </a:rPr>
              <a:t>distri</a:t>
            </a:r>
            <a:r>
              <a:rPr lang="pt-BR" sz="1200" dirty="0">
                <a:solidFill>
                  <a:srgbClr val="FF0000"/>
                </a:solidFill>
              </a:rPr>
              <a:t>. e compram energia para seus consumidores</a:t>
            </a:r>
            <a:r>
              <a:rPr lang="pt-BR" sz="1600" dirty="0"/>
              <a:t>)</a:t>
            </a:r>
          </a:p>
          <a:p>
            <a:pPr marL="285750" indent="-285750">
              <a:spcAft>
                <a:spcPts val="600"/>
              </a:spcAft>
              <a:buFont typeface="Arial" panose="020B0604020202020204" pitchFamily="34" charset="0"/>
              <a:buChar char="•"/>
            </a:pPr>
            <a:r>
              <a:rPr lang="pt-BR" sz="1600" dirty="0"/>
              <a:t>As Comercializadoras (</a:t>
            </a:r>
            <a:r>
              <a:rPr lang="pt-BR" sz="1200" dirty="0">
                <a:solidFill>
                  <a:srgbClr val="FF0000"/>
                </a:solidFill>
              </a:rPr>
              <a:t>o SAP das </a:t>
            </a:r>
            <a:r>
              <a:rPr lang="pt-BR" sz="1200" dirty="0" err="1">
                <a:solidFill>
                  <a:srgbClr val="FF0000"/>
                </a:solidFill>
              </a:rPr>
              <a:t>COMERC´s</a:t>
            </a:r>
            <a:r>
              <a:rPr lang="pt-BR" sz="1600" dirty="0"/>
              <a:t>)</a:t>
            </a:r>
          </a:p>
          <a:p>
            <a:pPr marL="285750" indent="-285750">
              <a:spcAft>
                <a:spcPts val="600"/>
              </a:spcAft>
              <a:buFont typeface="Arial" panose="020B0604020202020204" pitchFamily="34" charset="0"/>
              <a:buChar char="•"/>
            </a:pPr>
            <a:r>
              <a:rPr lang="pt-BR" sz="1600" dirty="0"/>
              <a:t>Trade de Energia nas Bolsas e também Derivativos</a:t>
            </a:r>
            <a:endParaRPr lang="en-GB" sz="1600" dirty="0"/>
          </a:p>
        </p:txBody>
      </p:sp>
      <p:sp>
        <p:nvSpPr>
          <p:cNvPr id="9" name="TextBox 8">
            <a:extLst>
              <a:ext uri="{FF2B5EF4-FFF2-40B4-BE49-F238E27FC236}">
                <a16:creationId xmlns:a16="http://schemas.microsoft.com/office/drawing/2014/main" id="{562201A9-B46B-4FDB-8859-CE2D54AA86C3}"/>
              </a:ext>
            </a:extLst>
          </p:cNvPr>
          <p:cNvSpPr txBox="1"/>
          <p:nvPr/>
        </p:nvSpPr>
        <p:spPr>
          <a:xfrm>
            <a:off x="5431536" y="3653831"/>
            <a:ext cx="6601968" cy="2123658"/>
          </a:xfrm>
          <a:prstGeom prst="rect">
            <a:avLst/>
          </a:prstGeom>
          <a:solidFill>
            <a:schemeClr val="bg1">
              <a:lumMod val="85000"/>
              <a:alpha val="64000"/>
            </a:schemeClr>
          </a:solidFill>
          <a:ln>
            <a:solidFill>
              <a:schemeClr val="accent1"/>
            </a:solidFill>
          </a:ln>
        </p:spPr>
        <p:txBody>
          <a:bodyPr wrap="square" rtlCol="0">
            <a:spAutoFit/>
          </a:bodyPr>
          <a:lstStyle/>
          <a:p>
            <a:pPr>
              <a:spcAft>
                <a:spcPts val="600"/>
              </a:spcAft>
            </a:pPr>
            <a:r>
              <a:rPr lang="pt-BR" sz="1600" u="sng" dirty="0" err="1"/>
              <a:t>Retail</a:t>
            </a:r>
            <a:r>
              <a:rPr lang="pt-BR" sz="1600" u="sng" dirty="0"/>
              <a:t> Market (</a:t>
            </a:r>
            <a:r>
              <a:rPr lang="pt-BR" sz="1600" u="sng" dirty="0">
                <a:solidFill>
                  <a:srgbClr val="FF0000"/>
                </a:solidFill>
              </a:rPr>
              <a:t>pode ser Competitivo ou não</a:t>
            </a:r>
            <a:r>
              <a:rPr lang="pt-BR" sz="1600" u="sng" dirty="0"/>
              <a:t>)</a:t>
            </a:r>
            <a:r>
              <a:rPr lang="pt-BR" sz="1600" dirty="0"/>
              <a:t>:</a:t>
            </a:r>
          </a:p>
          <a:p>
            <a:pPr marL="285750" indent="-285750">
              <a:spcAft>
                <a:spcPts val="600"/>
              </a:spcAft>
              <a:buFont typeface="Arial" panose="020B0604020202020204" pitchFamily="34" charset="0"/>
              <a:buChar char="•"/>
            </a:pPr>
            <a:r>
              <a:rPr lang="pt-BR" sz="1600" dirty="0"/>
              <a:t>Consumidores Médios e Pequenos Consumidores Residenciais e Comerciais (</a:t>
            </a:r>
            <a:r>
              <a:rPr lang="pt-BR" sz="1200" dirty="0">
                <a:solidFill>
                  <a:srgbClr val="FF0000"/>
                </a:solidFill>
              </a:rPr>
              <a:t>estão usando painéis </a:t>
            </a:r>
            <a:r>
              <a:rPr lang="pt-BR" sz="1200" dirty="0" err="1">
                <a:solidFill>
                  <a:srgbClr val="FF0000"/>
                </a:solidFill>
              </a:rPr>
              <a:t>fotovoltaicos+EV+Storage</a:t>
            </a:r>
            <a:r>
              <a:rPr lang="pt-BR" sz="1200" dirty="0">
                <a:solidFill>
                  <a:srgbClr val="FF0000"/>
                </a:solidFill>
              </a:rPr>
              <a:t> e tornando-se “</a:t>
            </a:r>
            <a:r>
              <a:rPr lang="pt-BR" sz="1200" dirty="0" err="1">
                <a:solidFill>
                  <a:srgbClr val="FF0000"/>
                </a:solidFill>
              </a:rPr>
              <a:t>prosumers</a:t>
            </a:r>
            <a:r>
              <a:rPr lang="pt-BR" sz="1200" dirty="0">
                <a:solidFill>
                  <a:srgbClr val="FF0000"/>
                </a:solidFill>
              </a:rPr>
              <a:t>” usando a regulação do “net </a:t>
            </a:r>
            <a:r>
              <a:rPr lang="pt-BR" sz="1200" dirty="0" err="1">
                <a:solidFill>
                  <a:srgbClr val="FF0000"/>
                </a:solidFill>
              </a:rPr>
              <a:t>metering</a:t>
            </a:r>
            <a:r>
              <a:rPr lang="pt-BR" sz="1200" dirty="0">
                <a:solidFill>
                  <a:srgbClr val="FF0000"/>
                </a:solidFill>
              </a:rPr>
              <a:t>”. Na maioria das vezes terceirizam a Gestão</a:t>
            </a:r>
            <a:r>
              <a:rPr lang="pt-BR" sz="1600" dirty="0"/>
              <a:t>)</a:t>
            </a:r>
          </a:p>
          <a:p>
            <a:pPr marL="285750" indent="-285750">
              <a:spcAft>
                <a:spcPts val="600"/>
              </a:spcAft>
              <a:buFont typeface="Arial" panose="020B0604020202020204" pitchFamily="34" charset="0"/>
              <a:buChar char="•"/>
            </a:pPr>
            <a:r>
              <a:rPr lang="pt-BR" sz="1600" dirty="0" err="1"/>
              <a:t>Regulated</a:t>
            </a:r>
            <a:r>
              <a:rPr lang="pt-BR" sz="1600" dirty="0"/>
              <a:t> </a:t>
            </a:r>
            <a:r>
              <a:rPr lang="pt-BR" sz="1600" dirty="0" err="1"/>
              <a:t>Retail</a:t>
            </a:r>
            <a:r>
              <a:rPr lang="pt-BR" sz="1600" dirty="0"/>
              <a:t> </a:t>
            </a:r>
            <a:r>
              <a:rPr lang="pt-BR" sz="1600" dirty="0" err="1"/>
              <a:t>Tariff</a:t>
            </a:r>
            <a:endParaRPr lang="pt-BR" sz="1600" dirty="0"/>
          </a:p>
          <a:p>
            <a:pPr marL="285750" indent="-285750">
              <a:spcAft>
                <a:spcPts val="600"/>
              </a:spcAft>
              <a:buFont typeface="Arial" panose="020B0604020202020204" pitchFamily="34" charset="0"/>
              <a:buChar char="•"/>
            </a:pPr>
            <a:r>
              <a:rPr lang="pt-BR" sz="1600" dirty="0" err="1"/>
              <a:t>Competitive</a:t>
            </a:r>
            <a:r>
              <a:rPr lang="pt-BR" sz="1600" dirty="0"/>
              <a:t> </a:t>
            </a:r>
            <a:r>
              <a:rPr lang="pt-BR" sz="1600" dirty="0" err="1"/>
              <a:t>Retailer</a:t>
            </a:r>
            <a:endParaRPr lang="pt-BR" sz="1600" dirty="0"/>
          </a:p>
          <a:p>
            <a:pPr marL="285750" indent="-285750">
              <a:spcAft>
                <a:spcPts val="600"/>
              </a:spcAft>
              <a:buFont typeface="Arial" panose="020B0604020202020204" pitchFamily="34" charset="0"/>
              <a:buChar char="•"/>
            </a:pPr>
            <a:r>
              <a:rPr lang="pt-BR" sz="1600" dirty="0"/>
              <a:t>VPP - Virtual Power </a:t>
            </a:r>
            <a:r>
              <a:rPr lang="pt-BR" sz="1600" dirty="0" err="1"/>
              <a:t>Plants</a:t>
            </a:r>
            <a:r>
              <a:rPr lang="pt-BR" sz="1600" dirty="0"/>
              <a:t> (</a:t>
            </a:r>
            <a:r>
              <a:rPr lang="pt-BR" sz="1600" dirty="0" err="1"/>
              <a:t>Ancillary</a:t>
            </a:r>
            <a:r>
              <a:rPr lang="pt-BR" sz="1600" dirty="0"/>
              <a:t> Services, etc.)</a:t>
            </a:r>
          </a:p>
        </p:txBody>
      </p:sp>
      <p:sp>
        <p:nvSpPr>
          <p:cNvPr id="10" name="TextBox 9">
            <a:extLst>
              <a:ext uri="{FF2B5EF4-FFF2-40B4-BE49-F238E27FC236}">
                <a16:creationId xmlns:a16="http://schemas.microsoft.com/office/drawing/2014/main" id="{61638262-F665-4344-9B24-067B54E1BA76}"/>
              </a:ext>
            </a:extLst>
          </p:cNvPr>
          <p:cNvSpPr txBox="1"/>
          <p:nvPr/>
        </p:nvSpPr>
        <p:spPr>
          <a:xfrm>
            <a:off x="9603586" y="3152001"/>
            <a:ext cx="1215013" cy="276999"/>
          </a:xfrm>
          <a:prstGeom prst="rect">
            <a:avLst/>
          </a:prstGeom>
          <a:noFill/>
        </p:spPr>
        <p:txBody>
          <a:bodyPr wrap="none" rtlCol="0">
            <a:spAutoFit/>
          </a:bodyPr>
          <a:lstStyle/>
          <a:p>
            <a:r>
              <a:rPr lang="pt-BR" sz="1200" dirty="0">
                <a:solidFill>
                  <a:srgbClr val="0070C0"/>
                </a:solidFill>
              </a:rPr>
              <a:t>Fonte: </a:t>
            </a:r>
            <a:r>
              <a:rPr lang="pt-BR" sz="1200" dirty="0" err="1">
                <a:solidFill>
                  <a:srgbClr val="0070C0"/>
                </a:solidFill>
              </a:rPr>
              <a:t>wikipedia</a:t>
            </a:r>
            <a:endParaRPr lang="en-GB" sz="1200" dirty="0">
              <a:solidFill>
                <a:srgbClr val="0070C0"/>
              </a:solidFill>
            </a:endParaRPr>
          </a:p>
        </p:txBody>
      </p:sp>
      <p:sp>
        <p:nvSpPr>
          <p:cNvPr id="11" name="Rectangle 10">
            <a:extLst>
              <a:ext uri="{FF2B5EF4-FFF2-40B4-BE49-F238E27FC236}">
                <a16:creationId xmlns:a16="http://schemas.microsoft.com/office/drawing/2014/main" id="{71E82962-F5B6-4275-AED9-922006A7CDA4}"/>
              </a:ext>
            </a:extLst>
          </p:cNvPr>
          <p:cNvSpPr/>
          <p:nvPr/>
        </p:nvSpPr>
        <p:spPr>
          <a:xfrm>
            <a:off x="6096000" y="5727721"/>
            <a:ext cx="5001222" cy="923330"/>
          </a:xfrm>
          <a:prstGeom prst="rect">
            <a:avLst/>
          </a:prstGeom>
          <a:noFill/>
        </p:spPr>
        <p:txBody>
          <a:bodyPr wrap="square" lIns="91440" tIns="45720" rIns="91440" bIns="45720">
            <a:spAutoFit/>
          </a:bodyPr>
          <a:lstStyle/>
          <a:p>
            <a:pPr algn="ctr"/>
            <a:r>
              <a:rPr lang="en-US" dirty="0">
                <a:ln w="0"/>
                <a:solidFill>
                  <a:srgbClr val="FF0000"/>
                </a:solidFill>
                <a:effectLst>
                  <a:outerShdw blurRad="38100" dist="19050" dir="2700000" algn="tl" rotWithShape="0">
                    <a:schemeClr val="dk1">
                      <a:alpha val="40000"/>
                    </a:schemeClr>
                  </a:outerShdw>
                </a:effectLst>
              </a:rPr>
              <a:t>O Competitive Retailer </a:t>
            </a:r>
            <a:r>
              <a:rPr lang="en-US" dirty="0" err="1">
                <a:ln w="0"/>
                <a:solidFill>
                  <a:srgbClr val="FF0000"/>
                </a:solidFill>
                <a:effectLst>
                  <a:outerShdw blurRad="38100" dist="19050" dir="2700000" algn="tl" rotWithShape="0">
                    <a:schemeClr val="dk1">
                      <a:alpha val="40000"/>
                    </a:schemeClr>
                  </a:outerShdw>
                </a:effectLst>
              </a:rPr>
              <a:t>vai</a:t>
            </a:r>
            <a:r>
              <a:rPr lang="en-US" dirty="0">
                <a:ln w="0"/>
                <a:solidFill>
                  <a:srgbClr val="FF0000"/>
                </a:solidFill>
                <a:effectLst>
                  <a:outerShdw blurRad="38100" dist="19050" dir="2700000" algn="tl" rotWithShape="0">
                    <a:schemeClr val="dk1">
                      <a:alpha val="40000"/>
                    </a:schemeClr>
                  </a:outerShdw>
                </a:effectLst>
              </a:rPr>
              <a:t> </a:t>
            </a:r>
            <a:r>
              <a:rPr lang="en-US" dirty="0" err="1">
                <a:ln w="0"/>
                <a:solidFill>
                  <a:srgbClr val="FF0000"/>
                </a:solidFill>
                <a:effectLst>
                  <a:outerShdw blurRad="38100" dist="19050" dir="2700000" algn="tl" rotWithShape="0">
                    <a:schemeClr val="dk1">
                      <a:alpha val="40000"/>
                    </a:schemeClr>
                  </a:outerShdw>
                </a:effectLst>
              </a:rPr>
              <a:t>fazer</a:t>
            </a:r>
            <a:r>
              <a:rPr lang="en-US" dirty="0">
                <a:ln w="0"/>
                <a:solidFill>
                  <a:srgbClr val="FF0000"/>
                </a:solidFill>
                <a:effectLst>
                  <a:outerShdw blurRad="38100" dist="19050" dir="2700000" algn="tl" rotWithShape="0">
                    <a:schemeClr val="dk1">
                      <a:alpha val="40000"/>
                    </a:schemeClr>
                  </a:outerShdw>
                </a:effectLst>
              </a:rPr>
              <a:t> a </a:t>
            </a:r>
            <a:r>
              <a:rPr lang="en-US" dirty="0" err="1">
                <a:ln w="0"/>
                <a:solidFill>
                  <a:srgbClr val="FF0000"/>
                </a:solidFill>
                <a:effectLst>
                  <a:outerShdw blurRad="38100" dist="19050" dir="2700000" algn="tl" rotWithShape="0">
                    <a:schemeClr val="dk1">
                      <a:alpha val="40000"/>
                    </a:schemeClr>
                  </a:outerShdw>
                </a:effectLst>
              </a:rPr>
              <a:t>Gestão</a:t>
            </a:r>
            <a:r>
              <a:rPr lang="en-US" dirty="0">
                <a:ln w="0"/>
                <a:solidFill>
                  <a:srgbClr val="FF0000"/>
                </a:solidFill>
                <a:effectLst>
                  <a:outerShdw blurRad="38100" dist="19050" dir="2700000" algn="tl" rotWithShape="0">
                    <a:schemeClr val="dk1">
                      <a:alpha val="40000"/>
                    </a:schemeClr>
                  </a:outerShdw>
                </a:effectLst>
              </a:rPr>
              <a:t> do </a:t>
            </a:r>
            <a:r>
              <a:rPr lang="en-US" dirty="0" err="1">
                <a:ln w="0"/>
                <a:solidFill>
                  <a:srgbClr val="FF0000"/>
                </a:solidFill>
                <a:effectLst>
                  <a:outerShdw blurRad="38100" dist="19050" dir="2700000" algn="tl" rotWithShape="0">
                    <a:schemeClr val="dk1">
                      <a:alpha val="40000"/>
                    </a:schemeClr>
                  </a:outerShdw>
                </a:effectLst>
              </a:rPr>
              <a:t>Pequeno</a:t>
            </a:r>
            <a:r>
              <a:rPr lang="en-US" dirty="0">
                <a:ln w="0"/>
                <a:solidFill>
                  <a:srgbClr val="FF0000"/>
                </a:solidFill>
                <a:effectLst>
                  <a:outerShdw blurRad="38100" dist="19050" dir="2700000" algn="tl" rotWithShape="0">
                    <a:schemeClr val="dk1">
                      <a:alpha val="40000"/>
                    </a:schemeClr>
                  </a:outerShdw>
                </a:effectLst>
              </a:rPr>
              <a:t> e </a:t>
            </a:r>
            <a:r>
              <a:rPr lang="en-US" dirty="0" err="1">
                <a:ln w="0"/>
                <a:solidFill>
                  <a:srgbClr val="FF0000"/>
                </a:solidFill>
                <a:effectLst>
                  <a:outerShdw blurRad="38100" dist="19050" dir="2700000" algn="tl" rotWithShape="0">
                    <a:schemeClr val="dk1">
                      <a:alpha val="40000"/>
                    </a:schemeClr>
                  </a:outerShdw>
                </a:effectLst>
              </a:rPr>
              <a:t>Médio</a:t>
            </a:r>
            <a:r>
              <a:rPr lang="en-US" dirty="0">
                <a:ln w="0"/>
                <a:solidFill>
                  <a:srgbClr val="FF0000"/>
                </a:solidFill>
                <a:effectLst>
                  <a:outerShdw blurRad="38100" dist="19050" dir="2700000" algn="tl" rotWithShape="0">
                    <a:schemeClr val="dk1">
                      <a:alpha val="40000"/>
                    </a:schemeClr>
                  </a:outerShdw>
                </a:effectLst>
              </a:rPr>
              <a:t> </a:t>
            </a:r>
            <a:r>
              <a:rPr lang="en-US" dirty="0" err="1">
                <a:ln w="0"/>
                <a:solidFill>
                  <a:srgbClr val="FF0000"/>
                </a:solidFill>
                <a:effectLst>
                  <a:outerShdw blurRad="38100" dist="19050" dir="2700000" algn="tl" rotWithShape="0">
                    <a:schemeClr val="dk1">
                      <a:alpha val="40000"/>
                    </a:schemeClr>
                  </a:outerShdw>
                </a:effectLst>
              </a:rPr>
              <a:t>consumidor</a:t>
            </a:r>
            <a:r>
              <a:rPr lang="en-US" dirty="0">
                <a:ln w="0"/>
                <a:solidFill>
                  <a:srgbClr val="FF0000"/>
                </a:solidFill>
                <a:effectLst>
                  <a:outerShdw blurRad="38100" dist="19050" dir="2700000" algn="tl" rotWithShape="0">
                    <a:schemeClr val="dk1">
                      <a:alpha val="40000"/>
                    </a:schemeClr>
                  </a:outerShdw>
                </a:effectLst>
              </a:rPr>
              <a:t> </a:t>
            </a:r>
            <a:r>
              <a:rPr lang="en-US" dirty="0" err="1">
                <a:ln w="0"/>
                <a:solidFill>
                  <a:srgbClr val="FF0000"/>
                </a:solidFill>
                <a:effectLst>
                  <a:outerShdw blurRad="38100" dist="19050" dir="2700000" algn="tl" rotWithShape="0">
                    <a:schemeClr val="dk1">
                      <a:alpha val="40000"/>
                    </a:schemeClr>
                  </a:outerShdw>
                </a:effectLst>
              </a:rPr>
              <a:t>ou</a:t>
            </a:r>
            <a:r>
              <a:rPr lang="en-US" dirty="0">
                <a:ln w="0"/>
                <a:solidFill>
                  <a:srgbClr val="FF0000"/>
                </a:solidFill>
                <a:effectLst>
                  <a:outerShdw blurRad="38100" dist="19050" dir="2700000" algn="tl" rotWithShape="0">
                    <a:schemeClr val="dk1">
                      <a:alpha val="40000"/>
                    </a:schemeClr>
                  </a:outerShdw>
                </a:effectLst>
              </a:rPr>
              <a:t> o </a:t>
            </a:r>
            <a:r>
              <a:rPr lang="en-US" dirty="0" err="1">
                <a:ln w="0"/>
                <a:solidFill>
                  <a:srgbClr val="FF0000"/>
                </a:solidFill>
                <a:effectLst>
                  <a:outerShdw blurRad="38100" dist="19050" dir="2700000" algn="tl" rotWithShape="0">
                    <a:schemeClr val="dk1">
                      <a:alpha val="40000"/>
                    </a:schemeClr>
                  </a:outerShdw>
                </a:effectLst>
              </a:rPr>
              <a:t>consumidor</a:t>
            </a:r>
            <a:r>
              <a:rPr lang="en-US" dirty="0">
                <a:ln w="0"/>
                <a:solidFill>
                  <a:srgbClr val="FF0000"/>
                </a:solidFill>
                <a:effectLst>
                  <a:outerShdw blurRad="38100" dist="19050" dir="2700000" algn="tl" rotWithShape="0">
                    <a:schemeClr val="dk1">
                      <a:alpha val="40000"/>
                    </a:schemeClr>
                  </a:outerShdw>
                </a:effectLst>
              </a:rPr>
              <a:t> </a:t>
            </a:r>
            <a:r>
              <a:rPr lang="en-US" dirty="0" err="1">
                <a:ln w="0"/>
                <a:solidFill>
                  <a:srgbClr val="FF0000"/>
                </a:solidFill>
                <a:effectLst>
                  <a:outerShdw blurRad="38100" dist="19050" dir="2700000" algn="tl" rotWithShape="0">
                    <a:schemeClr val="dk1">
                      <a:alpha val="40000"/>
                    </a:schemeClr>
                  </a:outerShdw>
                </a:effectLst>
              </a:rPr>
              <a:t>vai</a:t>
            </a:r>
            <a:r>
              <a:rPr lang="en-US" dirty="0">
                <a:ln w="0"/>
                <a:solidFill>
                  <a:srgbClr val="FF0000"/>
                </a:solidFill>
                <a:effectLst>
                  <a:outerShdw blurRad="38100" dist="19050" dir="2700000" algn="tl" rotWithShape="0">
                    <a:schemeClr val="dk1">
                      <a:alpha val="40000"/>
                    </a:schemeClr>
                  </a:outerShdw>
                </a:effectLst>
              </a:rPr>
              <a:t> </a:t>
            </a:r>
            <a:r>
              <a:rPr lang="en-US" dirty="0" err="1">
                <a:ln w="0"/>
                <a:solidFill>
                  <a:srgbClr val="FF0000"/>
                </a:solidFill>
                <a:effectLst>
                  <a:outerShdw blurRad="38100" dist="19050" dir="2700000" algn="tl" rotWithShape="0">
                    <a:schemeClr val="dk1">
                      <a:alpha val="40000"/>
                    </a:schemeClr>
                  </a:outerShdw>
                </a:effectLst>
              </a:rPr>
              <a:t>querer</a:t>
            </a:r>
            <a:r>
              <a:rPr lang="en-US" dirty="0">
                <a:ln w="0"/>
                <a:solidFill>
                  <a:srgbClr val="FF0000"/>
                </a:solidFill>
                <a:effectLst>
                  <a:outerShdw blurRad="38100" dist="19050" dir="2700000" algn="tl" rotWithShape="0">
                    <a:schemeClr val="dk1">
                      <a:alpha val="40000"/>
                    </a:schemeClr>
                  </a:outerShdw>
                </a:effectLst>
              </a:rPr>
              <a:t> </a:t>
            </a:r>
            <a:r>
              <a:rPr lang="en-US" dirty="0" err="1">
                <a:ln w="0"/>
                <a:solidFill>
                  <a:srgbClr val="FF0000"/>
                </a:solidFill>
                <a:effectLst>
                  <a:outerShdw blurRad="38100" dist="19050" dir="2700000" algn="tl" rotWithShape="0">
                    <a:schemeClr val="dk1">
                      <a:alpha val="40000"/>
                    </a:schemeClr>
                  </a:outerShdw>
                </a:effectLst>
              </a:rPr>
              <a:t>contratar</a:t>
            </a:r>
            <a:r>
              <a:rPr lang="en-US" dirty="0">
                <a:ln w="0"/>
                <a:solidFill>
                  <a:srgbClr val="FF0000"/>
                </a:solidFill>
                <a:effectLst>
                  <a:outerShdw blurRad="38100" dist="19050" dir="2700000" algn="tl" rotWithShape="0">
                    <a:schemeClr val="dk1">
                      <a:alpha val="40000"/>
                    </a:schemeClr>
                  </a:outerShdw>
                </a:effectLst>
              </a:rPr>
              <a:t> um </a:t>
            </a:r>
            <a:r>
              <a:rPr lang="en-US" dirty="0" err="1">
                <a:ln w="0"/>
                <a:solidFill>
                  <a:srgbClr val="FF0000"/>
                </a:solidFill>
                <a:effectLst>
                  <a:outerShdw blurRad="38100" dist="19050" dir="2700000" algn="tl" rotWithShape="0">
                    <a:schemeClr val="dk1">
                      <a:alpha val="40000"/>
                    </a:schemeClr>
                  </a:outerShdw>
                </a:effectLst>
              </a:rPr>
              <a:t>terceiro</a:t>
            </a:r>
            <a:r>
              <a:rPr lang="en-US" dirty="0">
                <a:ln w="0"/>
                <a:solidFill>
                  <a:srgbClr val="FF0000"/>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1763463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04DBA6-1797-4F5B-B637-FEC5A1D01DBA}"/>
              </a:ext>
            </a:extLst>
          </p:cNvPr>
          <p:cNvPicPr>
            <a:picLocks noChangeAspect="1"/>
          </p:cNvPicPr>
          <p:nvPr/>
        </p:nvPicPr>
        <p:blipFill>
          <a:blip r:embed="rId2"/>
          <a:stretch>
            <a:fillRect/>
          </a:stretch>
        </p:blipFill>
        <p:spPr>
          <a:xfrm>
            <a:off x="4109718" y="622228"/>
            <a:ext cx="7563519" cy="5452129"/>
          </a:xfrm>
          <a:prstGeom prst="rect">
            <a:avLst/>
          </a:prstGeom>
          <a:ln>
            <a:solidFill>
              <a:srgbClr val="0070C0"/>
            </a:solidFill>
          </a:ln>
        </p:spPr>
      </p:pic>
      <p:sp>
        <p:nvSpPr>
          <p:cNvPr id="5" name="TextBox 4">
            <a:extLst>
              <a:ext uri="{FF2B5EF4-FFF2-40B4-BE49-F238E27FC236}">
                <a16:creationId xmlns:a16="http://schemas.microsoft.com/office/drawing/2014/main" id="{1F3BC2AE-CDA1-4EC6-BD33-6B5DDB1A4BCE}"/>
              </a:ext>
            </a:extLst>
          </p:cNvPr>
          <p:cNvSpPr txBox="1"/>
          <p:nvPr/>
        </p:nvSpPr>
        <p:spPr>
          <a:xfrm>
            <a:off x="4109718" y="6231583"/>
            <a:ext cx="4425696" cy="261610"/>
          </a:xfrm>
          <a:prstGeom prst="rect">
            <a:avLst/>
          </a:prstGeom>
          <a:noFill/>
          <a:ln>
            <a:solidFill>
              <a:srgbClr val="0070C0"/>
            </a:solidFill>
          </a:ln>
        </p:spPr>
        <p:txBody>
          <a:bodyPr wrap="square">
            <a:spAutoFit/>
          </a:bodyPr>
          <a:lstStyle/>
          <a:p>
            <a:r>
              <a:rPr lang="en-GB" sz="1100" dirty="0"/>
              <a:t>paper - NREL - Competitive Electricity Retail in United States - August 2017</a:t>
            </a:r>
          </a:p>
        </p:txBody>
      </p:sp>
      <p:pic>
        <p:nvPicPr>
          <p:cNvPr id="7" name="Picture 6">
            <a:extLst>
              <a:ext uri="{FF2B5EF4-FFF2-40B4-BE49-F238E27FC236}">
                <a16:creationId xmlns:a16="http://schemas.microsoft.com/office/drawing/2014/main" id="{40FF08CF-7861-4027-9696-7EE5B770E9A4}"/>
              </a:ext>
            </a:extLst>
          </p:cNvPr>
          <p:cNvPicPr>
            <a:picLocks noChangeAspect="1"/>
          </p:cNvPicPr>
          <p:nvPr/>
        </p:nvPicPr>
        <p:blipFill>
          <a:blip r:embed="rId3"/>
          <a:stretch>
            <a:fillRect/>
          </a:stretch>
        </p:blipFill>
        <p:spPr>
          <a:xfrm>
            <a:off x="146304" y="99195"/>
            <a:ext cx="3785616" cy="1358548"/>
          </a:xfrm>
          <a:prstGeom prst="rect">
            <a:avLst/>
          </a:prstGeom>
          <a:ln>
            <a:solidFill>
              <a:srgbClr val="0070C0"/>
            </a:solidFill>
          </a:ln>
        </p:spPr>
      </p:pic>
    </p:spTree>
    <p:extLst>
      <p:ext uri="{BB962C8B-B14F-4D97-AF65-F5344CB8AC3E}">
        <p14:creationId xmlns:p14="http://schemas.microsoft.com/office/powerpoint/2010/main" val="3742797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FCEEF5-826A-4A4D-9E5F-7ACF9415F805}"/>
              </a:ext>
            </a:extLst>
          </p:cNvPr>
          <p:cNvPicPr>
            <a:picLocks noChangeAspect="1"/>
          </p:cNvPicPr>
          <p:nvPr/>
        </p:nvPicPr>
        <p:blipFill>
          <a:blip r:embed="rId2"/>
          <a:stretch>
            <a:fillRect/>
          </a:stretch>
        </p:blipFill>
        <p:spPr>
          <a:xfrm>
            <a:off x="1200761" y="269633"/>
            <a:ext cx="10106147" cy="6318733"/>
          </a:xfrm>
          <a:prstGeom prst="rect">
            <a:avLst/>
          </a:prstGeom>
          <a:ln>
            <a:solidFill>
              <a:schemeClr val="accent1"/>
            </a:solidFill>
          </a:ln>
        </p:spPr>
      </p:pic>
    </p:spTree>
    <p:extLst>
      <p:ext uri="{BB962C8B-B14F-4D97-AF65-F5344CB8AC3E}">
        <p14:creationId xmlns:p14="http://schemas.microsoft.com/office/powerpoint/2010/main" val="2091318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8DD7AA-2EC8-403C-906B-62D1C1429F62}"/>
              </a:ext>
            </a:extLst>
          </p:cNvPr>
          <p:cNvPicPr>
            <a:picLocks noChangeAspect="1"/>
          </p:cNvPicPr>
          <p:nvPr/>
        </p:nvPicPr>
        <p:blipFill>
          <a:blip r:embed="rId2"/>
          <a:stretch>
            <a:fillRect/>
          </a:stretch>
        </p:blipFill>
        <p:spPr>
          <a:xfrm>
            <a:off x="329184" y="987943"/>
            <a:ext cx="11343945" cy="4882114"/>
          </a:xfrm>
          <a:prstGeom prst="rect">
            <a:avLst/>
          </a:prstGeom>
          <a:ln>
            <a:solidFill>
              <a:schemeClr val="accent1"/>
            </a:solidFill>
          </a:ln>
        </p:spPr>
      </p:pic>
    </p:spTree>
    <p:extLst>
      <p:ext uri="{BB962C8B-B14F-4D97-AF65-F5344CB8AC3E}">
        <p14:creationId xmlns:p14="http://schemas.microsoft.com/office/powerpoint/2010/main" val="1313781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3F4367-EE6F-445D-851E-C95E2727DCB9}"/>
              </a:ext>
            </a:extLst>
          </p:cNvPr>
          <p:cNvSpPr/>
          <p:nvPr/>
        </p:nvSpPr>
        <p:spPr>
          <a:xfrm>
            <a:off x="2368058" y="2058011"/>
            <a:ext cx="7255063" cy="2308324"/>
          </a:xfrm>
          <a:prstGeom prst="rect">
            <a:avLst/>
          </a:prstGeom>
          <a:noFill/>
          <a:ln>
            <a:solidFill>
              <a:schemeClr val="accent1"/>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Questões</a:t>
            </a:r>
            <a:r>
              <a:rPr kumimoji="0" lang="en-US" sz="7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7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sobre</a:t>
            </a:r>
            <a:r>
              <a:rPr kumimoji="0" lang="en-US" sz="7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Competitive Retail</a:t>
            </a:r>
          </a:p>
        </p:txBody>
      </p:sp>
    </p:spTree>
    <p:extLst>
      <p:ext uri="{BB962C8B-B14F-4D97-AF65-F5344CB8AC3E}">
        <p14:creationId xmlns:p14="http://schemas.microsoft.com/office/powerpoint/2010/main" val="926882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5B921E-74B7-4919-BE8A-BB04B4579A1E}"/>
              </a:ext>
            </a:extLst>
          </p:cNvPr>
          <p:cNvSpPr txBox="1"/>
          <p:nvPr/>
        </p:nvSpPr>
        <p:spPr>
          <a:xfrm>
            <a:off x="143608" y="1202129"/>
            <a:ext cx="11764108" cy="2695033"/>
          </a:xfrm>
          <a:prstGeom prst="rect">
            <a:avLst/>
          </a:prstGeom>
          <a:noFill/>
          <a:ln>
            <a:solidFill>
              <a:schemeClr val="accent1"/>
            </a:solidFill>
          </a:ln>
        </p:spPr>
        <p:txBody>
          <a:bodyPr wrap="square">
            <a:spAutoFit/>
          </a:bodyPr>
          <a:lstStyle/>
          <a:p>
            <a:pPr algn="just">
              <a:lnSpc>
                <a:spcPct val="107000"/>
              </a:lnSpc>
              <a:spcAft>
                <a:spcPts val="800"/>
              </a:spcAft>
            </a:pPr>
            <a:r>
              <a:rPr lang="pt-BR" sz="1400" dirty="0">
                <a:effectLst/>
                <a:latin typeface="Calibri" panose="020F0502020204030204" pitchFamily="34" charset="0"/>
                <a:ea typeface="Calibri" panose="020F0502020204030204" pitchFamily="34" charset="0"/>
                <a:cs typeface="Times New Roman" panose="02020603050405020304" pitchFamily="18" charset="0"/>
              </a:rPr>
              <a:t>A discussão está, pois, em quem fica com o risco. Enquanto alguns sugerem que consumidor inadimplente seja compulsoriamente modelado em seu próprio nome na CCEE e o risco alocado ao mercado, outros refutam essa possibilidade, por considerar inadmissível que o mercado compartilhe do risco assumido voluntariamente pelo varejista e por inviabilizar a redução do crescimento da CCEE. </a:t>
            </a:r>
          </a:p>
          <a:p>
            <a:pPr algn="just">
              <a:lnSpc>
                <a:spcPct val="107000"/>
              </a:lnSpc>
              <a:spcAft>
                <a:spcPts val="800"/>
              </a:spcAft>
            </a:pPr>
            <a:r>
              <a:rPr lang="pt-BR" sz="1400" dirty="0">
                <a:effectLst/>
                <a:latin typeface="Calibri" panose="020F0502020204030204" pitchFamily="34" charset="0"/>
                <a:ea typeface="Calibri" panose="020F0502020204030204" pitchFamily="34" charset="0"/>
                <a:cs typeface="Times New Roman" panose="02020603050405020304" pitchFamily="18" charset="0"/>
              </a:rPr>
              <a:t>Há também sugestão de que o inadimplente seja modelado sob a distribuidora local, retornando compulsoriamente à condição de cativo. </a:t>
            </a:r>
          </a:p>
          <a:p>
            <a:pPr algn="just">
              <a:lnSpc>
                <a:spcPct val="107000"/>
              </a:lnSpc>
              <a:spcAft>
                <a:spcPts val="800"/>
              </a:spcAft>
            </a:pPr>
            <a:r>
              <a:rPr lang="pt-BR" sz="1400" dirty="0">
                <a:effectLst/>
                <a:latin typeface="Calibri" panose="020F0502020204030204" pitchFamily="34" charset="0"/>
                <a:ea typeface="Calibri" panose="020F0502020204030204" pitchFamily="34" charset="0"/>
                <a:cs typeface="Times New Roman" panose="02020603050405020304" pitchFamily="18" charset="0"/>
              </a:rPr>
              <a:t>Existe, ainda, proposta mais radical, ainda incipiente, que propõe transferir a responsabilidade de adesão, contabilização e liquidação dos consumidores livres para as distribuidoras, que seriam remuneradas para tanto, tornando desnecessária a figura do varejista.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pt-BR" sz="1400" dirty="0">
                <a:effectLst/>
                <a:latin typeface="Calibri" panose="020F0502020204030204" pitchFamily="34" charset="0"/>
                <a:ea typeface="Calibri" panose="020F0502020204030204" pitchFamily="34" charset="0"/>
                <a:cs typeface="Times New Roman" panose="02020603050405020304" pitchFamily="18" charset="0"/>
              </a:rPr>
              <a:t>Daí a sugestão de levar o assunto do varejista à ANEEL, para reabertura da discussão sobre sua regulamentação. Com o aceite da Agência para realização do workshop, pretende-se que entre outras, sejam abordadas as questões de como tratar os consumidores inadimplentes no mercado livre; as perdas comerciais; o convencimento do poder judiciário sobre o necessário corte do fornecimento de consumidores que não arcam com o seu consumo e a necessidade da existência de supridor de última instância.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D43D872-8E7B-4128-8A98-B512CEC97FF8}"/>
              </a:ext>
            </a:extLst>
          </p:cNvPr>
          <p:cNvSpPr txBox="1"/>
          <p:nvPr/>
        </p:nvSpPr>
        <p:spPr>
          <a:xfrm>
            <a:off x="143608" y="153796"/>
            <a:ext cx="6097464" cy="923330"/>
          </a:xfrm>
          <a:prstGeom prst="rect">
            <a:avLst/>
          </a:prstGeom>
          <a:noFill/>
          <a:ln>
            <a:solidFill>
              <a:schemeClr val="accent1"/>
            </a:solidFill>
          </a:ln>
        </p:spPr>
        <p:txBody>
          <a:bodyPr wrap="square">
            <a:spAutoFit/>
          </a:bodyPr>
          <a:lstStyle/>
          <a:p>
            <a:pPr algn="l"/>
            <a:r>
              <a:rPr lang="pt-BR" b="1" i="0" dirty="0">
                <a:solidFill>
                  <a:srgbClr val="313131"/>
                </a:solidFill>
                <a:effectLst/>
                <a:latin typeface="Roboto"/>
              </a:rPr>
              <a:t>Comercialização Varejista – Frederico Rodrigues – 2018</a:t>
            </a:r>
          </a:p>
          <a:p>
            <a:pPr algn="l"/>
            <a:r>
              <a:rPr lang="pt-BR" b="0" i="0" dirty="0">
                <a:solidFill>
                  <a:srgbClr val="888888"/>
                </a:solidFill>
                <a:effectLst/>
                <a:latin typeface="Open Sans"/>
              </a:rPr>
              <a:t>24 de setembro de 2019</a:t>
            </a:r>
            <a:r>
              <a:rPr lang="pt-BR" b="0" i="0" dirty="0">
                <a:solidFill>
                  <a:srgbClr val="313131"/>
                </a:solidFill>
                <a:effectLst/>
                <a:latin typeface="Open Sans"/>
              </a:rPr>
              <a:t> </a:t>
            </a:r>
            <a:r>
              <a:rPr lang="pt-BR" b="0" i="0" dirty="0">
                <a:solidFill>
                  <a:srgbClr val="888888"/>
                </a:solidFill>
                <a:effectLst/>
                <a:latin typeface="Open Sans"/>
              </a:rPr>
              <a:t>715 Visualizações</a:t>
            </a:r>
            <a:endParaRPr lang="pt-BR" b="0" i="0" dirty="0">
              <a:solidFill>
                <a:srgbClr val="313131"/>
              </a:solidFill>
              <a:effectLst/>
              <a:latin typeface="Open Sans"/>
            </a:endParaRPr>
          </a:p>
        </p:txBody>
      </p:sp>
      <p:sp>
        <p:nvSpPr>
          <p:cNvPr id="9" name="TextBox 8">
            <a:extLst>
              <a:ext uri="{FF2B5EF4-FFF2-40B4-BE49-F238E27FC236}">
                <a16:creationId xmlns:a16="http://schemas.microsoft.com/office/drawing/2014/main" id="{AE1F062C-4187-41CC-8963-C93AA957EE2F}"/>
              </a:ext>
            </a:extLst>
          </p:cNvPr>
          <p:cNvSpPr txBox="1"/>
          <p:nvPr/>
        </p:nvSpPr>
        <p:spPr>
          <a:xfrm>
            <a:off x="143608" y="3897162"/>
            <a:ext cx="6169269" cy="261600"/>
          </a:xfrm>
          <a:prstGeom prst="rect">
            <a:avLst/>
          </a:prstGeom>
          <a:noFill/>
          <a:ln>
            <a:solidFill>
              <a:schemeClr val="accent1"/>
            </a:solidFill>
          </a:ln>
        </p:spPr>
        <p:txBody>
          <a:bodyPr wrap="square">
            <a:spAutoFit/>
          </a:bodyPr>
          <a:lstStyle/>
          <a:p>
            <a:r>
              <a:rPr lang="en-GB" sz="1100" dirty="0"/>
              <a:t>https://abraceel.com.br/biblioteca/artigos/2019/09/comercializacao-varejista-frederico-rodrigues-2018/</a:t>
            </a:r>
          </a:p>
        </p:txBody>
      </p:sp>
      <p:pic>
        <p:nvPicPr>
          <p:cNvPr id="3" name="Picture 2">
            <a:extLst>
              <a:ext uri="{FF2B5EF4-FFF2-40B4-BE49-F238E27FC236}">
                <a16:creationId xmlns:a16="http://schemas.microsoft.com/office/drawing/2014/main" id="{BAD25101-5140-45EA-8B4E-8E7D97D6F1F1}"/>
              </a:ext>
            </a:extLst>
          </p:cNvPr>
          <p:cNvPicPr>
            <a:picLocks noChangeAspect="1"/>
          </p:cNvPicPr>
          <p:nvPr/>
        </p:nvPicPr>
        <p:blipFill>
          <a:blip r:embed="rId2"/>
          <a:stretch>
            <a:fillRect/>
          </a:stretch>
        </p:blipFill>
        <p:spPr>
          <a:xfrm rot="21438165">
            <a:off x="4479211" y="4059069"/>
            <a:ext cx="6645015" cy="2490162"/>
          </a:xfrm>
          <a:prstGeom prst="rect">
            <a:avLst/>
          </a:prstGeom>
          <a:ln>
            <a:solidFill>
              <a:schemeClr val="accent1"/>
            </a:solidFill>
          </a:ln>
        </p:spPr>
      </p:pic>
    </p:spTree>
    <p:extLst>
      <p:ext uri="{BB962C8B-B14F-4D97-AF65-F5344CB8AC3E}">
        <p14:creationId xmlns:p14="http://schemas.microsoft.com/office/powerpoint/2010/main" val="1440093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FC8DCB-6ADE-4699-BB39-CE337230A925}"/>
              </a:ext>
            </a:extLst>
          </p:cNvPr>
          <p:cNvSpPr txBox="1"/>
          <p:nvPr/>
        </p:nvSpPr>
        <p:spPr>
          <a:xfrm>
            <a:off x="245663" y="908556"/>
            <a:ext cx="11796985" cy="5016758"/>
          </a:xfrm>
          <a:prstGeom prst="rect">
            <a:avLst/>
          </a:prstGeom>
          <a:noFill/>
          <a:ln>
            <a:solidFill>
              <a:schemeClr val="accent1"/>
            </a:solidFill>
          </a:ln>
        </p:spPr>
        <p:txBody>
          <a:bodyPr wrap="square" rtlCol="0">
            <a:spAutoFit/>
          </a:bodyPr>
          <a:lstStyle/>
          <a:p>
            <a:r>
              <a:rPr lang="pt-BR" sz="3200" b="1" dirty="0"/>
              <a:t>Basicamente são:</a:t>
            </a:r>
          </a:p>
          <a:p>
            <a:endParaRPr lang="pt-BR" sz="3200" b="1" dirty="0"/>
          </a:p>
          <a:p>
            <a:r>
              <a:rPr lang="pt-BR" sz="3200" b="1" dirty="0"/>
              <a:t>1. - </a:t>
            </a:r>
            <a:r>
              <a:rPr lang="pt-BR" sz="3200" b="1" dirty="0" err="1"/>
              <a:t>Last</a:t>
            </a:r>
            <a:r>
              <a:rPr lang="pt-BR" sz="3200" b="1" dirty="0"/>
              <a:t> Resort </a:t>
            </a:r>
            <a:r>
              <a:rPr lang="pt-BR" sz="3200" b="1" dirty="0" err="1"/>
              <a:t>Retailer</a:t>
            </a:r>
            <a:r>
              <a:rPr lang="pt-BR" sz="3200" b="1" dirty="0"/>
              <a:t> (consumidores inadimplentes e também </a:t>
            </a:r>
            <a:r>
              <a:rPr lang="pt-BR" sz="3200" b="1" dirty="0" err="1"/>
              <a:t>Retailers</a:t>
            </a:r>
            <a:r>
              <a:rPr lang="pt-BR" sz="3200" b="1" dirty="0"/>
              <a:t> falidos);</a:t>
            </a:r>
          </a:p>
          <a:p>
            <a:endParaRPr lang="en-GB" sz="3200" b="1" dirty="0"/>
          </a:p>
          <a:p>
            <a:r>
              <a:rPr lang="en-GB" sz="3200" b="1" dirty="0"/>
              <a:t>2. - Open Utilities (o “metering” </a:t>
            </a:r>
            <a:r>
              <a:rPr lang="en-GB" sz="3200" b="1" dirty="0" err="1"/>
              <a:t>poderia</a:t>
            </a:r>
            <a:r>
              <a:rPr lang="en-GB" sz="3200" b="1" dirty="0"/>
              <a:t> </a:t>
            </a:r>
            <a:r>
              <a:rPr lang="en-GB" sz="3200" b="1" dirty="0" err="1"/>
              <a:t>ficar</a:t>
            </a:r>
            <a:r>
              <a:rPr lang="en-GB" sz="3200" b="1" dirty="0"/>
              <a:t> </a:t>
            </a:r>
            <a:r>
              <a:rPr lang="en-GB" sz="3200" b="1" dirty="0" err="1"/>
              <a:t>regulado</a:t>
            </a:r>
            <a:r>
              <a:rPr lang="en-GB" sz="3200" b="1" dirty="0"/>
              <a:t> e </a:t>
            </a:r>
            <a:r>
              <a:rPr lang="en-GB" sz="3200" b="1" dirty="0" err="1"/>
              <a:t>os</a:t>
            </a:r>
            <a:r>
              <a:rPr lang="en-GB" sz="3200" b="1" dirty="0"/>
              <a:t> dados à </a:t>
            </a:r>
            <a:r>
              <a:rPr lang="en-GB" sz="3200" b="1" dirty="0" err="1"/>
              <a:t>disposição</a:t>
            </a:r>
            <a:r>
              <a:rPr lang="en-GB" sz="3200" b="1" dirty="0"/>
              <a:t> do </a:t>
            </a:r>
            <a:r>
              <a:rPr lang="en-GB" sz="3200" b="1" dirty="0" err="1"/>
              <a:t>cliente</a:t>
            </a:r>
            <a:r>
              <a:rPr lang="en-GB" sz="3200" b="1" dirty="0"/>
              <a:t>); e</a:t>
            </a:r>
          </a:p>
          <a:p>
            <a:endParaRPr lang="en-GB" sz="3200" b="1" dirty="0"/>
          </a:p>
          <a:p>
            <a:r>
              <a:rPr lang="en-GB" sz="3200" b="1" dirty="0"/>
              <a:t>3. - </a:t>
            </a:r>
            <a:r>
              <a:rPr lang="en-GB" sz="3200" b="1" dirty="0" err="1"/>
              <a:t>Sustentabilidade</a:t>
            </a:r>
            <a:r>
              <a:rPr lang="en-GB" sz="3200" b="1" dirty="0"/>
              <a:t> e </a:t>
            </a:r>
            <a:r>
              <a:rPr lang="en-GB" sz="3200" b="1" dirty="0" err="1"/>
              <a:t>Pegada</a:t>
            </a:r>
            <a:r>
              <a:rPr lang="en-GB" sz="3200" b="1" dirty="0"/>
              <a:t> de </a:t>
            </a:r>
            <a:r>
              <a:rPr lang="en-GB" sz="3200" b="1" dirty="0" err="1"/>
              <a:t>Carbono</a:t>
            </a:r>
            <a:r>
              <a:rPr lang="en-GB" sz="3200" b="1" dirty="0"/>
              <a:t>.</a:t>
            </a:r>
          </a:p>
          <a:p>
            <a:endParaRPr lang="en-GB" sz="3200" b="1" dirty="0"/>
          </a:p>
        </p:txBody>
      </p:sp>
    </p:spTree>
    <p:extLst>
      <p:ext uri="{BB962C8B-B14F-4D97-AF65-F5344CB8AC3E}">
        <p14:creationId xmlns:p14="http://schemas.microsoft.com/office/powerpoint/2010/main" val="2550015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20049A-1EB6-4006-8EA7-C40458C0EEFA}"/>
              </a:ext>
            </a:extLst>
          </p:cNvPr>
          <p:cNvPicPr>
            <a:picLocks noChangeAspect="1"/>
          </p:cNvPicPr>
          <p:nvPr/>
        </p:nvPicPr>
        <p:blipFill>
          <a:blip r:embed="rId2"/>
          <a:stretch>
            <a:fillRect/>
          </a:stretch>
        </p:blipFill>
        <p:spPr>
          <a:xfrm>
            <a:off x="90487" y="100012"/>
            <a:ext cx="3438525" cy="3819525"/>
          </a:xfrm>
          <a:prstGeom prst="rect">
            <a:avLst/>
          </a:prstGeom>
        </p:spPr>
      </p:pic>
      <p:sp>
        <p:nvSpPr>
          <p:cNvPr id="9" name="TextBox 8">
            <a:extLst>
              <a:ext uri="{FF2B5EF4-FFF2-40B4-BE49-F238E27FC236}">
                <a16:creationId xmlns:a16="http://schemas.microsoft.com/office/drawing/2014/main" id="{F823C418-36C6-438E-810D-3CFA8CC5D29B}"/>
              </a:ext>
            </a:extLst>
          </p:cNvPr>
          <p:cNvSpPr txBox="1"/>
          <p:nvPr/>
        </p:nvSpPr>
        <p:spPr>
          <a:xfrm>
            <a:off x="3707422" y="100012"/>
            <a:ext cx="8302869" cy="5419882"/>
          </a:xfrm>
          <a:prstGeom prst="rect">
            <a:avLst/>
          </a:prstGeom>
          <a:noFill/>
          <a:ln>
            <a:solidFill>
              <a:schemeClr val="accent1"/>
            </a:solidFill>
          </a:ln>
        </p:spPr>
        <p:txBody>
          <a:bodyPr wrap="square">
            <a:spAutoFit/>
          </a:bodyPr>
          <a:lstStyle/>
          <a:p>
            <a:pPr>
              <a:lnSpc>
                <a:spcPct val="107000"/>
              </a:lnSpc>
              <a:spcAft>
                <a:spcPts val="800"/>
              </a:spcAft>
            </a:pPr>
            <a:r>
              <a:rPr lang="en-GB" sz="1800" b="0" i="0" dirty="0">
                <a:solidFill>
                  <a:srgbClr val="242021"/>
                </a:solidFill>
                <a:effectLst/>
                <a:latin typeface="TimesLTStd-Roman"/>
                <a:ea typeface="Calibri" panose="020F0502020204030204" pitchFamily="34" charset="0"/>
                <a:cs typeface="Times New Roman" panose="02020603050405020304" pitchFamily="18" charset="0"/>
              </a:rPr>
              <a:t>TODAY, MOST AMERICAN RESIDENTIAL CUSTOMERS pay for electric service via tariffs that are structured as two-part rates consisting of a fixed monthly charge and a volumetric energy charge expressed in U.S. dollars per kilowatt-hour. The fixed-charge component generally comprises a small portion of the bill, which is dominated by the volumetric charge.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0" i="0" dirty="0">
                <a:solidFill>
                  <a:srgbClr val="242021"/>
                </a:solidFill>
                <a:effectLst/>
                <a:latin typeface="TimesLTStd-Roman"/>
                <a:ea typeface="Calibri" panose="020F0502020204030204" pitchFamily="34" charset="0"/>
                <a:cs typeface="Times New Roman" panose="02020603050405020304" pitchFamily="18" charset="0"/>
              </a:rPr>
              <a:t>California’s energy crisis in 2001–2002 triggered an important discussion about the need to better connect retail</a:t>
            </a:r>
            <a:r>
              <a:rPr lang="en-GB" sz="24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i="0" dirty="0">
                <a:solidFill>
                  <a:srgbClr val="242021"/>
                </a:solidFill>
                <a:effectLst/>
                <a:latin typeface="TimesLTStd-Roman"/>
                <a:ea typeface="Calibri" panose="020F0502020204030204" pitchFamily="34" charset="0"/>
                <a:cs typeface="Times New Roman" panose="02020603050405020304" pitchFamily="18" charset="0"/>
              </a:rPr>
              <a:t>and wholesale markets. Since then, scores of pilot programs have been carried out with time-varying rates. The empirical evidence shows that customers can understand and respond to incentives provided by new tariffs that convey the cost structure of electricity to customers. </a:t>
            </a:r>
            <a:r>
              <a:rPr lang="en-GB" sz="1800" b="0" i="0" dirty="0">
                <a:solidFill>
                  <a:srgbClr val="242021"/>
                </a:solidFill>
                <a:effectLst/>
                <a:highlight>
                  <a:srgbClr val="FFFF00"/>
                </a:highlight>
                <a:latin typeface="TimesLTStd-Roman"/>
                <a:ea typeface="Calibri" panose="020F0502020204030204" pitchFamily="34" charset="0"/>
                <a:cs typeface="Times New Roman" panose="02020603050405020304" pitchFamily="18" charset="0"/>
              </a:rPr>
              <a:t>Additionally, smart meters now track the energy use of half of all U.S. residential customers, removing a major barrier to the deployment of modern tariffs.</a:t>
            </a:r>
          </a:p>
          <a:p>
            <a:pPr>
              <a:lnSpc>
                <a:spcPct val="107000"/>
              </a:lnSpc>
              <a:spcAft>
                <a:spcPts val="800"/>
              </a:spcAft>
            </a:pPr>
            <a:r>
              <a:rPr lang="en-GB" sz="1800" b="0" i="0" dirty="0">
                <a:solidFill>
                  <a:srgbClr val="242021"/>
                </a:solidFill>
                <a:effectLst/>
                <a:highlight>
                  <a:srgbClr val="FFFF00"/>
                </a:highlight>
                <a:latin typeface="TimesLTStd-Roman"/>
                <a:ea typeface="Calibri" panose="020F0502020204030204" pitchFamily="34" charset="0"/>
                <a:cs typeface="Times New Roman" panose="02020603050405020304" pitchFamily="18" charset="0"/>
              </a:rPr>
              <a:t>Consequently, a misalignment between utilities’ cost and rate structures currently exists, particularly with respect to the residential class</a:t>
            </a:r>
            <a:r>
              <a:rPr lang="en-GB" sz="1800" b="0" i="0" dirty="0">
                <a:solidFill>
                  <a:srgbClr val="242021"/>
                </a:solidFill>
                <a:effectLst/>
                <a:latin typeface="TimesLTStd-Roman"/>
                <a:ea typeface="Calibri" panose="020F0502020204030204" pitchFamily="34" charset="0"/>
                <a:cs typeface="Times New Roman" panose="02020603050405020304" pitchFamily="18" charset="0"/>
              </a:rPr>
              <a:t>. In response to this challenge, many utilities are introducing innovative, cost reflective tariffs better aligned with both their own needs and those of their customers. In short, utilities seek to develop the tariffs of tomorrow.</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BFFF1F40-ADBF-4AD5-99E1-39E2BA543FA7}"/>
              </a:ext>
            </a:extLst>
          </p:cNvPr>
          <p:cNvSpPr/>
          <p:nvPr/>
        </p:nvSpPr>
        <p:spPr>
          <a:xfrm rot="21404232">
            <a:off x="2958594" y="1471164"/>
            <a:ext cx="8308006" cy="1077218"/>
          </a:xfrm>
          <a:prstGeom prst="rect">
            <a:avLst/>
          </a:prstGeom>
          <a:solidFill>
            <a:schemeClr val="accent1">
              <a:alpha val="86000"/>
            </a:schemeClr>
          </a:solidFill>
        </p:spPr>
        <p:txBody>
          <a:bodyPr wrap="square" lIns="91440" tIns="45720" rIns="91440" bIns="45720">
            <a:spAutoFit/>
          </a:bodyPr>
          <a:lstStyle/>
          <a:p>
            <a:pPr algn="ctr"/>
            <a:r>
              <a:rPr lang="en-US" sz="3200" b="1" dirty="0" err="1">
                <a:ln w="0"/>
                <a:solidFill>
                  <a:srgbClr val="FF0000"/>
                </a:solidFill>
                <a:effectLst>
                  <a:outerShdw blurRad="38100" dist="19050" dir="2700000" algn="tl" rotWithShape="0">
                    <a:schemeClr val="dk1">
                      <a:alpha val="40000"/>
                    </a:schemeClr>
                  </a:outerShdw>
                </a:effectLst>
              </a:rPr>
              <a:t>Até</a:t>
            </a:r>
            <a:r>
              <a:rPr lang="en-US" sz="3200" b="1" dirty="0">
                <a:ln w="0"/>
                <a:solidFill>
                  <a:srgbClr val="FF0000"/>
                </a:solidFill>
                <a:effectLst>
                  <a:outerShdw blurRad="38100" dist="19050" dir="2700000" algn="tl" rotWithShape="0">
                    <a:schemeClr val="dk1">
                      <a:alpha val="40000"/>
                    </a:schemeClr>
                  </a:outerShdw>
                </a:effectLst>
              </a:rPr>
              <a:t> </a:t>
            </a:r>
            <a:r>
              <a:rPr lang="en-US" sz="3200" b="1" dirty="0" err="1">
                <a:ln w="0"/>
                <a:solidFill>
                  <a:srgbClr val="FF0000"/>
                </a:solidFill>
                <a:effectLst>
                  <a:outerShdw blurRad="38100" dist="19050" dir="2700000" algn="tl" rotWithShape="0">
                    <a:schemeClr val="dk1">
                      <a:alpha val="40000"/>
                    </a:schemeClr>
                  </a:outerShdw>
                </a:effectLst>
              </a:rPr>
              <a:t>nos</a:t>
            </a:r>
            <a:r>
              <a:rPr lang="en-US" sz="3200" b="1" dirty="0">
                <a:ln w="0"/>
                <a:solidFill>
                  <a:srgbClr val="FF0000"/>
                </a:solidFill>
                <a:effectLst>
                  <a:outerShdw blurRad="38100" dist="19050" dir="2700000" algn="tl" rotWithShape="0">
                    <a:schemeClr val="dk1">
                      <a:alpha val="40000"/>
                    </a:schemeClr>
                  </a:outerShdw>
                </a:effectLst>
              </a:rPr>
              <a:t> USA a </a:t>
            </a:r>
            <a:r>
              <a:rPr lang="en-US" sz="3200" b="1" dirty="0" err="1">
                <a:ln w="0"/>
                <a:solidFill>
                  <a:srgbClr val="FF0000"/>
                </a:solidFill>
                <a:effectLst>
                  <a:outerShdw blurRad="38100" dist="19050" dir="2700000" algn="tl" rotWithShape="0">
                    <a:schemeClr val="dk1">
                      <a:alpha val="40000"/>
                    </a:schemeClr>
                  </a:outerShdw>
                </a:effectLst>
              </a:rPr>
              <a:t>turma</a:t>
            </a:r>
            <a:r>
              <a:rPr lang="en-US" sz="3200" b="1" dirty="0">
                <a:ln w="0"/>
                <a:solidFill>
                  <a:srgbClr val="FF0000"/>
                </a:solidFill>
                <a:effectLst>
                  <a:outerShdw blurRad="38100" dist="19050" dir="2700000" algn="tl" rotWithShape="0">
                    <a:schemeClr val="dk1">
                      <a:alpha val="40000"/>
                    </a:schemeClr>
                  </a:outerShdw>
                </a:effectLst>
              </a:rPr>
              <a:t> </a:t>
            </a:r>
            <a:r>
              <a:rPr lang="en-US" sz="3200" b="1" dirty="0" err="1">
                <a:ln w="0"/>
                <a:solidFill>
                  <a:srgbClr val="FF0000"/>
                </a:solidFill>
                <a:effectLst>
                  <a:outerShdw blurRad="38100" dist="19050" dir="2700000" algn="tl" rotWithShape="0">
                    <a:schemeClr val="dk1">
                      <a:alpha val="40000"/>
                    </a:schemeClr>
                  </a:outerShdw>
                </a:effectLst>
              </a:rPr>
              <a:t>está</a:t>
            </a:r>
            <a:r>
              <a:rPr lang="en-US" sz="3200" b="1" dirty="0">
                <a:ln w="0"/>
                <a:solidFill>
                  <a:srgbClr val="FF0000"/>
                </a:solidFill>
                <a:effectLst>
                  <a:outerShdw blurRad="38100" dist="19050" dir="2700000" algn="tl" rotWithShape="0">
                    <a:schemeClr val="dk1">
                      <a:alpha val="40000"/>
                    </a:schemeClr>
                  </a:outerShdw>
                </a:effectLst>
              </a:rPr>
              <a:t> </a:t>
            </a:r>
            <a:r>
              <a:rPr lang="en-US" sz="3200" b="1" dirty="0" err="1">
                <a:ln w="0"/>
                <a:solidFill>
                  <a:srgbClr val="FF0000"/>
                </a:solidFill>
                <a:effectLst>
                  <a:outerShdw blurRad="38100" dist="19050" dir="2700000" algn="tl" rotWithShape="0">
                    <a:schemeClr val="dk1">
                      <a:alpha val="40000"/>
                    </a:schemeClr>
                  </a:outerShdw>
                </a:effectLst>
              </a:rPr>
              <a:t>discutindo</a:t>
            </a:r>
            <a:r>
              <a:rPr lang="en-US" sz="3200" b="1" dirty="0">
                <a:ln w="0"/>
                <a:solidFill>
                  <a:srgbClr val="FF0000"/>
                </a:solidFill>
                <a:effectLst>
                  <a:outerShdw blurRad="38100" dist="19050" dir="2700000" algn="tl" rotWithShape="0">
                    <a:schemeClr val="dk1">
                      <a:alpha val="40000"/>
                    </a:schemeClr>
                  </a:outerShdw>
                </a:effectLst>
              </a:rPr>
              <a:t> a </a:t>
            </a:r>
            <a:r>
              <a:rPr lang="en-US" sz="3200" b="1" dirty="0" err="1">
                <a:ln w="0"/>
                <a:solidFill>
                  <a:srgbClr val="FF0000"/>
                </a:solidFill>
                <a:effectLst>
                  <a:outerShdw blurRad="38100" dist="19050" dir="2700000" algn="tl" rotWithShape="0">
                    <a:schemeClr val="dk1">
                      <a:alpha val="40000"/>
                    </a:schemeClr>
                  </a:outerShdw>
                </a:effectLst>
              </a:rPr>
              <a:t>melhor</a:t>
            </a:r>
            <a:r>
              <a:rPr lang="en-US" sz="3200" b="1" dirty="0">
                <a:ln w="0"/>
                <a:solidFill>
                  <a:srgbClr val="FF0000"/>
                </a:solidFill>
                <a:effectLst>
                  <a:outerShdw blurRad="38100" dist="19050" dir="2700000" algn="tl" rotWithShape="0">
                    <a:schemeClr val="dk1">
                      <a:alpha val="40000"/>
                    </a:schemeClr>
                  </a:outerShdw>
                </a:effectLst>
              </a:rPr>
              <a:t> forma de </a:t>
            </a:r>
            <a:r>
              <a:rPr lang="en-US" sz="3200" b="1" dirty="0" err="1">
                <a:ln w="0"/>
                <a:solidFill>
                  <a:srgbClr val="FF0000"/>
                </a:solidFill>
                <a:effectLst>
                  <a:outerShdw blurRad="38100" dist="19050" dir="2700000" algn="tl" rotWithShape="0">
                    <a:schemeClr val="dk1">
                      <a:alpha val="40000"/>
                    </a:schemeClr>
                  </a:outerShdw>
                </a:effectLst>
              </a:rPr>
              <a:t>fazer</a:t>
            </a:r>
            <a:r>
              <a:rPr lang="en-US" sz="3200" b="1" dirty="0">
                <a:ln w="0"/>
                <a:solidFill>
                  <a:srgbClr val="FF0000"/>
                </a:solidFill>
                <a:effectLst>
                  <a:outerShdw blurRad="38100" dist="19050" dir="2700000" algn="tl" rotWithShape="0">
                    <a:schemeClr val="dk1">
                      <a:alpha val="40000"/>
                    </a:schemeClr>
                  </a:outerShdw>
                </a:effectLst>
              </a:rPr>
              <a:t> as </a:t>
            </a:r>
            <a:r>
              <a:rPr lang="en-US" sz="3200" b="1" dirty="0" err="1">
                <a:ln w="0"/>
                <a:solidFill>
                  <a:srgbClr val="FF0000"/>
                </a:solidFill>
                <a:effectLst>
                  <a:outerShdw blurRad="38100" dist="19050" dir="2700000" algn="tl" rotWithShape="0">
                    <a:schemeClr val="dk1">
                      <a:alpha val="40000"/>
                    </a:schemeClr>
                  </a:outerShdw>
                </a:effectLst>
              </a:rPr>
              <a:t>tarifas</a:t>
            </a:r>
            <a:r>
              <a:rPr lang="en-US" sz="3200" b="1" dirty="0">
                <a:ln w="0"/>
                <a:solidFill>
                  <a:srgbClr val="FF0000"/>
                </a:solidFill>
                <a:effectLst>
                  <a:outerShdw blurRad="38100" dist="19050" dir="2700000" algn="tl" rotWithShape="0">
                    <a:schemeClr val="dk1">
                      <a:alpha val="40000"/>
                    </a:schemeClr>
                  </a:outerShdw>
                </a:effectLst>
              </a:rPr>
              <a:t> para as Utilities !!!</a:t>
            </a:r>
          </a:p>
        </p:txBody>
      </p:sp>
      <p:sp>
        <p:nvSpPr>
          <p:cNvPr id="3" name="Rectangle 2">
            <a:extLst>
              <a:ext uri="{FF2B5EF4-FFF2-40B4-BE49-F238E27FC236}">
                <a16:creationId xmlns:a16="http://schemas.microsoft.com/office/drawing/2014/main" id="{48485800-9F0D-421D-86D3-0ED0D2F79B18}"/>
              </a:ext>
            </a:extLst>
          </p:cNvPr>
          <p:cNvSpPr/>
          <p:nvPr/>
        </p:nvSpPr>
        <p:spPr>
          <a:xfrm rot="21404232">
            <a:off x="1277350" y="5303463"/>
            <a:ext cx="9994119" cy="830997"/>
          </a:xfrm>
          <a:prstGeom prst="rect">
            <a:avLst/>
          </a:prstGeom>
          <a:solidFill>
            <a:schemeClr val="accent1">
              <a:alpha val="86000"/>
            </a:schemeClr>
          </a:solidFill>
        </p:spPr>
        <p:txBody>
          <a:bodyPr wrap="square" lIns="91440" tIns="45720" rIns="91440" bIns="45720">
            <a:spAutoFit/>
          </a:bodyPr>
          <a:lstStyle/>
          <a:p>
            <a:pPr algn="ctr"/>
            <a:r>
              <a:rPr lang="en-US" sz="2400" b="1" dirty="0">
                <a:ln w="0"/>
                <a:solidFill>
                  <a:srgbClr val="FF0000"/>
                </a:solidFill>
                <a:effectLst>
                  <a:outerShdw blurRad="38100" dist="19050" dir="2700000" algn="tl" rotWithShape="0">
                    <a:schemeClr val="dk1">
                      <a:alpha val="40000"/>
                    </a:schemeClr>
                  </a:outerShdw>
                </a:effectLst>
              </a:rPr>
              <a:t>Mas </a:t>
            </a:r>
            <a:r>
              <a:rPr lang="en-US" sz="2400" b="1" dirty="0" err="1">
                <a:ln w="0"/>
                <a:solidFill>
                  <a:srgbClr val="FF0000"/>
                </a:solidFill>
                <a:effectLst>
                  <a:outerShdw blurRad="38100" dist="19050" dir="2700000" algn="tl" rotWithShape="0">
                    <a:schemeClr val="dk1">
                      <a:alpha val="40000"/>
                    </a:schemeClr>
                  </a:outerShdw>
                </a:effectLst>
              </a:rPr>
              <a:t>na</a:t>
            </a:r>
            <a:r>
              <a:rPr lang="en-US" sz="2400" b="1" dirty="0">
                <a:ln w="0"/>
                <a:solidFill>
                  <a:srgbClr val="FF0000"/>
                </a:solidFill>
                <a:effectLst>
                  <a:outerShdw blurRad="38100" dist="19050" dir="2700000" algn="tl" rotWithShape="0">
                    <a:schemeClr val="dk1">
                      <a:alpha val="40000"/>
                    </a:schemeClr>
                  </a:outerShdw>
                </a:effectLst>
              </a:rPr>
              <a:t> Europa </a:t>
            </a:r>
            <a:r>
              <a:rPr lang="en-US" sz="2400" b="1" dirty="0" err="1">
                <a:ln w="0"/>
                <a:solidFill>
                  <a:srgbClr val="FF0000"/>
                </a:solidFill>
                <a:effectLst>
                  <a:outerShdw blurRad="38100" dist="19050" dir="2700000" algn="tl" rotWithShape="0">
                    <a:schemeClr val="dk1">
                      <a:alpha val="40000"/>
                    </a:schemeClr>
                  </a:outerShdw>
                </a:effectLst>
              </a:rPr>
              <a:t>eu</a:t>
            </a:r>
            <a:r>
              <a:rPr lang="en-US" sz="2400" b="1" dirty="0">
                <a:ln w="0"/>
                <a:solidFill>
                  <a:srgbClr val="FF0000"/>
                </a:solidFill>
                <a:effectLst>
                  <a:outerShdw blurRad="38100" dist="19050" dir="2700000" algn="tl" rotWithShape="0">
                    <a:schemeClr val="dk1">
                      <a:alpha val="40000"/>
                    </a:schemeClr>
                  </a:outerShdw>
                </a:effectLst>
              </a:rPr>
              <a:t> </a:t>
            </a:r>
            <a:r>
              <a:rPr lang="en-US" sz="2400" b="1" dirty="0" err="1">
                <a:ln w="0"/>
                <a:solidFill>
                  <a:srgbClr val="FF0000"/>
                </a:solidFill>
                <a:effectLst>
                  <a:outerShdw blurRad="38100" dist="19050" dir="2700000" algn="tl" rotWithShape="0">
                    <a:schemeClr val="dk1">
                      <a:alpha val="40000"/>
                    </a:schemeClr>
                  </a:outerShdw>
                </a:effectLst>
              </a:rPr>
              <a:t>não</a:t>
            </a:r>
            <a:r>
              <a:rPr lang="en-US" sz="2400" b="1" dirty="0">
                <a:ln w="0"/>
                <a:solidFill>
                  <a:srgbClr val="FF0000"/>
                </a:solidFill>
                <a:effectLst>
                  <a:outerShdw blurRad="38100" dist="19050" dir="2700000" algn="tl" rotWithShape="0">
                    <a:schemeClr val="dk1">
                      <a:alpha val="40000"/>
                    </a:schemeClr>
                  </a:outerShdw>
                </a:effectLst>
              </a:rPr>
              <a:t> </a:t>
            </a:r>
            <a:r>
              <a:rPr lang="en-US" sz="2400" b="1" dirty="0" err="1">
                <a:ln w="0"/>
                <a:solidFill>
                  <a:srgbClr val="FF0000"/>
                </a:solidFill>
                <a:effectLst>
                  <a:outerShdw blurRad="38100" dist="19050" dir="2700000" algn="tl" rotWithShape="0">
                    <a:schemeClr val="dk1">
                      <a:alpha val="40000"/>
                    </a:schemeClr>
                  </a:outerShdw>
                </a:effectLst>
              </a:rPr>
              <a:t>achei</a:t>
            </a:r>
            <a:r>
              <a:rPr lang="en-US" sz="2400" b="1" dirty="0">
                <a:ln w="0"/>
                <a:solidFill>
                  <a:srgbClr val="FF0000"/>
                </a:solidFill>
                <a:effectLst>
                  <a:outerShdw blurRad="38100" dist="19050" dir="2700000" algn="tl" rotWithShape="0">
                    <a:schemeClr val="dk1">
                      <a:alpha val="40000"/>
                    </a:schemeClr>
                  </a:outerShdw>
                </a:effectLst>
              </a:rPr>
              <a:t> </a:t>
            </a:r>
            <a:r>
              <a:rPr lang="en-US" sz="2400" b="1" dirty="0" err="1">
                <a:ln w="0"/>
                <a:solidFill>
                  <a:srgbClr val="FF0000"/>
                </a:solidFill>
                <a:effectLst>
                  <a:outerShdw blurRad="38100" dist="19050" dir="2700000" algn="tl" rotWithShape="0">
                    <a:schemeClr val="dk1">
                      <a:alpha val="40000"/>
                    </a:schemeClr>
                  </a:outerShdw>
                </a:effectLst>
              </a:rPr>
              <a:t>essa</a:t>
            </a:r>
            <a:r>
              <a:rPr lang="en-US" sz="2400" b="1" dirty="0">
                <a:ln w="0"/>
                <a:solidFill>
                  <a:srgbClr val="FF0000"/>
                </a:solidFill>
                <a:effectLst>
                  <a:outerShdw blurRad="38100" dist="19050" dir="2700000" algn="tl" rotWithShape="0">
                    <a:schemeClr val="dk1">
                      <a:alpha val="40000"/>
                    </a:schemeClr>
                  </a:outerShdw>
                </a:effectLst>
              </a:rPr>
              <a:t> </a:t>
            </a:r>
            <a:r>
              <a:rPr lang="en-US" sz="2400" b="1" dirty="0" err="1">
                <a:ln w="0"/>
                <a:solidFill>
                  <a:srgbClr val="FF0000"/>
                </a:solidFill>
                <a:effectLst>
                  <a:outerShdw blurRad="38100" dist="19050" dir="2700000" algn="tl" rotWithShape="0">
                    <a:schemeClr val="dk1">
                      <a:alpha val="40000"/>
                    </a:schemeClr>
                  </a:outerShdw>
                </a:effectLst>
              </a:rPr>
              <a:t>discussão</a:t>
            </a:r>
            <a:r>
              <a:rPr lang="en-US" sz="2400" b="1" dirty="0">
                <a:ln w="0"/>
                <a:solidFill>
                  <a:srgbClr val="FF0000"/>
                </a:solidFill>
                <a:effectLst>
                  <a:outerShdw blurRad="38100" dist="19050" dir="2700000" algn="tl" rotWithShape="0">
                    <a:schemeClr val="dk1">
                      <a:alpha val="40000"/>
                    </a:schemeClr>
                  </a:outerShdw>
                </a:effectLst>
              </a:rPr>
              <a:t>. </a:t>
            </a:r>
          </a:p>
          <a:p>
            <a:pPr algn="ctr"/>
            <a:r>
              <a:rPr lang="en-US" sz="2400" b="1" dirty="0" err="1">
                <a:ln w="0"/>
                <a:solidFill>
                  <a:srgbClr val="FF0000"/>
                </a:solidFill>
                <a:effectLst>
                  <a:outerShdw blurRad="38100" dist="19050" dir="2700000" algn="tl" rotWithShape="0">
                    <a:schemeClr val="dk1">
                      <a:alpha val="40000"/>
                    </a:schemeClr>
                  </a:outerShdw>
                </a:effectLst>
              </a:rPr>
              <a:t>Acho</a:t>
            </a:r>
            <a:r>
              <a:rPr lang="en-US" sz="2400" b="1" dirty="0">
                <a:ln w="0"/>
                <a:solidFill>
                  <a:srgbClr val="FF0000"/>
                </a:solidFill>
                <a:effectLst>
                  <a:outerShdw blurRad="38100" dist="19050" dir="2700000" algn="tl" rotWithShape="0">
                    <a:schemeClr val="dk1">
                      <a:alpha val="40000"/>
                    </a:schemeClr>
                  </a:outerShdw>
                </a:effectLst>
              </a:rPr>
              <a:t> que é </a:t>
            </a:r>
            <a:r>
              <a:rPr lang="en-US" sz="2400" b="1" dirty="0" err="1">
                <a:ln w="0"/>
                <a:solidFill>
                  <a:srgbClr val="FF0000"/>
                </a:solidFill>
                <a:effectLst>
                  <a:outerShdw blurRad="38100" dist="19050" dir="2700000" algn="tl" rotWithShape="0">
                    <a:schemeClr val="dk1">
                      <a:alpha val="40000"/>
                    </a:schemeClr>
                  </a:outerShdw>
                </a:effectLst>
              </a:rPr>
              <a:t>porque</a:t>
            </a:r>
            <a:r>
              <a:rPr lang="en-US" sz="2400" b="1" dirty="0">
                <a:ln w="0"/>
                <a:solidFill>
                  <a:srgbClr val="FF0000"/>
                </a:solidFill>
                <a:effectLst>
                  <a:outerShdw blurRad="38100" dist="19050" dir="2700000" algn="tl" rotWithShape="0">
                    <a:schemeClr val="dk1">
                      <a:alpha val="40000"/>
                    </a:schemeClr>
                  </a:outerShdw>
                </a:effectLst>
              </a:rPr>
              <a:t> </a:t>
            </a:r>
            <a:r>
              <a:rPr lang="en-US" sz="2400" b="1" dirty="0" err="1">
                <a:ln w="0"/>
                <a:solidFill>
                  <a:srgbClr val="FF0000"/>
                </a:solidFill>
                <a:effectLst>
                  <a:outerShdw blurRad="38100" dist="19050" dir="2700000" algn="tl" rotWithShape="0">
                    <a:schemeClr val="dk1">
                      <a:alpha val="40000"/>
                    </a:schemeClr>
                  </a:outerShdw>
                </a:effectLst>
              </a:rPr>
              <a:t>eles</a:t>
            </a:r>
            <a:r>
              <a:rPr lang="en-US" sz="2400" b="1" dirty="0">
                <a:ln w="0"/>
                <a:solidFill>
                  <a:srgbClr val="FF0000"/>
                </a:solidFill>
                <a:effectLst>
                  <a:outerShdw blurRad="38100" dist="19050" dir="2700000" algn="tl" rotWithShape="0">
                    <a:schemeClr val="dk1">
                      <a:alpha val="40000"/>
                    </a:schemeClr>
                  </a:outerShdw>
                </a:effectLst>
              </a:rPr>
              <a:t> </a:t>
            </a:r>
            <a:r>
              <a:rPr lang="en-US" sz="2400" b="1" dirty="0" err="1">
                <a:ln w="0"/>
                <a:solidFill>
                  <a:srgbClr val="FF0000"/>
                </a:solidFill>
                <a:effectLst>
                  <a:outerShdw blurRad="38100" dist="19050" dir="2700000" algn="tl" rotWithShape="0">
                    <a:schemeClr val="dk1">
                      <a:alpha val="40000"/>
                    </a:schemeClr>
                  </a:outerShdw>
                </a:effectLst>
              </a:rPr>
              <a:t>já</a:t>
            </a:r>
            <a:r>
              <a:rPr lang="en-US" sz="2400" b="1" dirty="0">
                <a:ln w="0"/>
                <a:solidFill>
                  <a:srgbClr val="FF0000"/>
                </a:solidFill>
                <a:effectLst>
                  <a:outerShdw blurRad="38100" dist="19050" dir="2700000" algn="tl" rotWithShape="0">
                    <a:schemeClr val="dk1">
                      <a:alpha val="40000"/>
                    </a:schemeClr>
                  </a:outerShdw>
                </a:effectLst>
              </a:rPr>
              <a:t> </a:t>
            </a:r>
            <a:r>
              <a:rPr lang="en-US" sz="2400" b="1" dirty="0" err="1">
                <a:ln w="0"/>
                <a:solidFill>
                  <a:srgbClr val="FF0000"/>
                </a:solidFill>
                <a:effectLst>
                  <a:outerShdw blurRad="38100" dist="19050" dir="2700000" algn="tl" rotWithShape="0">
                    <a:schemeClr val="dk1">
                      <a:alpha val="40000"/>
                    </a:schemeClr>
                  </a:outerShdw>
                </a:effectLst>
              </a:rPr>
              <a:t>tem</a:t>
            </a:r>
            <a:r>
              <a:rPr lang="en-US" sz="2400" b="1" dirty="0">
                <a:ln w="0"/>
                <a:solidFill>
                  <a:srgbClr val="FF0000"/>
                </a:solidFill>
                <a:effectLst>
                  <a:outerShdw blurRad="38100" dist="19050" dir="2700000" algn="tl" rotWithShape="0">
                    <a:schemeClr val="dk1">
                      <a:alpha val="40000"/>
                    </a:schemeClr>
                  </a:outerShdw>
                </a:effectLst>
              </a:rPr>
              <a:t> o Competitive Retail </a:t>
            </a:r>
            <a:r>
              <a:rPr lang="en-US" sz="2400" b="1" dirty="0" err="1">
                <a:ln w="0"/>
                <a:solidFill>
                  <a:srgbClr val="FF0000"/>
                </a:solidFill>
                <a:effectLst>
                  <a:outerShdw blurRad="38100" dist="19050" dir="2700000" algn="tl" rotWithShape="0">
                    <a:schemeClr val="dk1">
                      <a:alpha val="40000"/>
                    </a:schemeClr>
                  </a:outerShdw>
                </a:effectLst>
              </a:rPr>
              <a:t>há</a:t>
            </a:r>
            <a:r>
              <a:rPr lang="en-US" sz="2400" b="1" dirty="0">
                <a:ln w="0"/>
                <a:solidFill>
                  <a:srgbClr val="FF0000"/>
                </a:solidFill>
                <a:effectLst>
                  <a:outerShdw blurRad="38100" dist="19050" dir="2700000" algn="tl" rotWithShape="0">
                    <a:schemeClr val="dk1">
                      <a:alpha val="40000"/>
                    </a:schemeClr>
                  </a:outerShdw>
                </a:effectLst>
              </a:rPr>
              <a:t> </a:t>
            </a:r>
            <a:r>
              <a:rPr lang="en-US" sz="2400" b="1" dirty="0" err="1">
                <a:ln w="0"/>
                <a:solidFill>
                  <a:srgbClr val="FF0000"/>
                </a:solidFill>
                <a:effectLst>
                  <a:outerShdw blurRad="38100" dist="19050" dir="2700000" algn="tl" rotWithShape="0">
                    <a:schemeClr val="dk1">
                      <a:alpha val="40000"/>
                    </a:schemeClr>
                  </a:outerShdw>
                </a:effectLst>
              </a:rPr>
              <a:t>muito</a:t>
            </a:r>
            <a:r>
              <a:rPr lang="en-US" sz="2400" b="1" dirty="0">
                <a:ln w="0"/>
                <a:solidFill>
                  <a:srgbClr val="FF0000"/>
                </a:solidFill>
                <a:effectLst>
                  <a:outerShdw blurRad="38100" dist="19050" dir="2700000" algn="tl" rotWithShape="0">
                    <a:schemeClr val="dk1">
                      <a:alpha val="40000"/>
                    </a:schemeClr>
                  </a:outerShdw>
                </a:effectLst>
              </a:rPr>
              <a:t> tempo !!!</a:t>
            </a:r>
          </a:p>
        </p:txBody>
      </p:sp>
    </p:spTree>
    <p:extLst>
      <p:ext uri="{BB962C8B-B14F-4D97-AF65-F5344CB8AC3E}">
        <p14:creationId xmlns:p14="http://schemas.microsoft.com/office/powerpoint/2010/main" val="1169155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7A21D5-1DA5-423B-B641-DD303DDA6B62}"/>
              </a:ext>
            </a:extLst>
          </p:cNvPr>
          <p:cNvPicPr>
            <a:picLocks noChangeAspect="1"/>
          </p:cNvPicPr>
          <p:nvPr/>
        </p:nvPicPr>
        <p:blipFill>
          <a:blip r:embed="rId2"/>
          <a:stretch>
            <a:fillRect/>
          </a:stretch>
        </p:blipFill>
        <p:spPr>
          <a:xfrm>
            <a:off x="244564" y="263769"/>
            <a:ext cx="3936536" cy="6330462"/>
          </a:xfrm>
          <a:prstGeom prst="rect">
            <a:avLst/>
          </a:prstGeom>
          <a:ln>
            <a:solidFill>
              <a:schemeClr val="accent1"/>
            </a:solidFill>
          </a:ln>
        </p:spPr>
      </p:pic>
      <p:sp>
        <p:nvSpPr>
          <p:cNvPr id="5" name="Rectangle 4">
            <a:extLst>
              <a:ext uri="{FF2B5EF4-FFF2-40B4-BE49-F238E27FC236}">
                <a16:creationId xmlns:a16="http://schemas.microsoft.com/office/drawing/2014/main" id="{B3B6C79C-3354-4902-9361-3A72C73146F6}"/>
              </a:ext>
            </a:extLst>
          </p:cNvPr>
          <p:cNvSpPr/>
          <p:nvPr/>
        </p:nvSpPr>
        <p:spPr>
          <a:xfrm>
            <a:off x="4279436" y="382012"/>
            <a:ext cx="7754816" cy="3046988"/>
          </a:xfrm>
          <a:prstGeom prst="rect">
            <a:avLst/>
          </a:prstGeom>
          <a:noFill/>
          <a:ln>
            <a:solidFill>
              <a:schemeClr val="accent1"/>
            </a:solidFill>
          </a:ln>
        </p:spPr>
        <p:txBody>
          <a:bodyPr wrap="square" lIns="91440" tIns="45720" rIns="91440" bIns="45720">
            <a:spAutoFit/>
          </a:bodyPr>
          <a:lstStyle/>
          <a:p>
            <a:r>
              <a:rPr lang="en-US" sz="3200" b="1" dirty="0" err="1">
                <a:ln w="0"/>
                <a:effectLst>
                  <a:outerShdw blurRad="38100" dist="19050" dir="2700000" algn="tl" rotWithShape="0">
                    <a:schemeClr val="dk1">
                      <a:alpha val="40000"/>
                    </a:schemeClr>
                  </a:outerShdw>
                </a:effectLst>
              </a:rPr>
              <a:t>Veja</a:t>
            </a:r>
            <a:r>
              <a:rPr lang="en-US" sz="3200" b="1" dirty="0">
                <a:ln w="0"/>
                <a:effectLst>
                  <a:outerShdw blurRad="38100" dist="19050" dir="2700000" algn="tl" rotWithShape="0">
                    <a:schemeClr val="dk1">
                      <a:alpha val="40000"/>
                    </a:schemeClr>
                  </a:outerShdw>
                </a:effectLst>
              </a:rPr>
              <a:t> que </a:t>
            </a:r>
            <a:r>
              <a:rPr lang="en-US" sz="3200" b="1" dirty="0" err="1">
                <a:ln w="0"/>
                <a:effectLst>
                  <a:outerShdw blurRad="38100" dist="19050" dir="2700000" algn="tl" rotWithShape="0">
                    <a:schemeClr val="dk1">
                      <a:alpha val="40000"/>
                    </a:schemeClr>
                  </a:outerShdw>
                </a:effectLst>
              </a:rPr>
              <a:t>interessante</a:t>
            </a:r>
            <a:r>
              <a:rPr lang="en-US" sz="3200" b="1" dirty="0">
                <a:ln w="0"/>
                <a:effectLst>
                  <a:outerShdw blurRad="38100" dist="19050" dir="2700000" algn="tl" rotWithShape="0">
                    <a:schemeClr val="dk1">
                      <a:alpha val="40000"/>
                    </a:schemeClr>
                  </a:outerShdw>
                </a:effectLst>
              </a:rPr>
              <a:t>: </a:t>
            </a:r>
            <a:r>
              <a:rPr lang="en-US" sz="3200" b="1" dirty="0" err="1">
                <a:ln w="0"/>
                <a:effectLst>
                  <a:outerShdw blurRad="38100" dist="19050" dir="2700000" algn="tl" rotWithShape="0">
                    <a:schemeClr val="dk1">
                      <a:alpha val="40000"/>
                    </a:schemeClr>
                  </a:outerShdw>
                </a:effectLst>
              </a:rPr>
              <a:t>Lá</a:t>
            </a:r>
            <a:r>
              <a:rPr lang="en-US" sz="3200" b="1" dirty="0">
                <a:ln w="0"/>
                <a:effectLst>
                  <a:outerShdw blurRad="38100" dist="19050" dir="2700000" algn="tl" rotWithShape="0">
                    <a:schemeClr val="dk1">
                      <a:alpha val="40000"/>
                    </a:schemeClr>
                  </a:outerShdw>
                </a:effectLst>
              </a:rPr>
              <a:t> </a:t>
            </a:r>
            <a:r>
              <a:rPr lang="en-US" sz="3200" b="1" dirty="0" err="1">
                <a:ln w="0"/>
                <a:effectLst>
                  <a:outerShdw blurRad="38100" dist="19050" dir="2700000" algn="tl" rotWithShape="0">
                    <a:schemeClr val="dk1">
                      <a:alpha val="40000"/>
                    </a:schemeClr>
                  </a:outerShdw>
                </a:effectLst>
              </a:rPr>
              <a:t>nos</a:t>
            </a:r>
            <a:r>
              <a:rPr lang="en-US" sz="3200" b="1" dirty="0">
                <a:ln w="0"/>
                <a:effectLst>
                  <a:outerShdw blurRad="38100" dist="19050" dir="2700000" algn="tl" rotWithShape="0">
                    <a:schemeClr val="dk1">
                      <a:alpha val="40000"/>
                    </a:schemeClr>
                  </a:outerShdw>
                </a:effectLst>
              </a:rPr>
              <a:t> custos de </a:t>
            </a:r>
            <a:r>
              <a:rPr lang="en-US" sz="3200" b="1" dirty="0" err="1">
                <a:ln w="0"/>
                <a:effectLst>
                  <a:outerShdw blurRad="38100" dist="19050" dir="2700000" algn="tl" rotWithShape="0">
                    <a:schemeClr val="dk1">
                      <a:alpha val="40000"/>
                    </a:schemeClr>
                  </a:outerShdw>
                </a:effectLst>
              </a:rPr>
              <a:t>Demanda</a:t>
            </a:r>
            <a:r>
              <a:rPr lang="en-US" sz="3200" b="1" dirty="0">
                <a:ln w="0"/>
                <a:effectLst>
                  <a:outerShdw blurRad="38100" dist="19050" dir="2700000" algn="tl" rotWithShape="0">
                    <a:schemeClr val="dk1">
                      <a:alpha val="40000"/>
                    </a:schemeClr>
                  </a:outerShdw>
                </a:effectLst>
              </a:rPr>
              <a:t> (US$/kW) </a:t>
            </a:r>
            <a:r>
              <a:rPr lang="en-US" sz="3200" b="1" dirty="0" err="1">
                <a:ln w="0"/>
                <a:effectLst>
                  <a:outerShdw blurRad="38100" dist="19050" dir="2700000" algn="tl" rotWithShape="0">
                    <a:schemeClr val="dk1">
                      <a:alpha val="40000"/>
                    </a:schemeClr>
                  </a:outerShdw>
                </a:effectLst>
              </a:rPr>
              <a:t>aparece</a:t>
            </a:r>
            <a:r>
              <a:rPr lang="en-US" sz="3200" b="1" dirty="0">
                <a:ln w="0"/>
                <a:effectLst>
                  <a:outerShdw blurRad="38100" dist="19050" dir="2700000" algn="tl" rotWithShape="0">
                    <a:schemeClr val="dk1">
                      <a:alpha val="40000"/>
                    </a:schemeClr>
                  </a:outerShdw>
                </a:effectLst>
              </a:rPr>
              <a:t> a “Generation Capacity”!!! </a:t>
            </a:r>
          </a:p>
          <a:p>
            <a:endParaRPr lang="en-US" sz="3200" b="1" dirty="0">
              <a:ln w="0"/>
              <a:effectLst>
                <a:outerShdw blurRad="38100" dist="19050" dir="2700000" algn="tl" rotWithShape="0">
                  <a:schemeClr val="dk1">
                    <a:alpha val="40000"/>
                  </a:schemeClr>
                </a:outerShdw>
              </a:effectLst>
            </a:endParaRPr>
          </a:p>
          <a:p>
            <a:r>
              <a:rPr lang="en-US" sz="3200" b="1" dirty="0" err="1">
                <a:ln w="0"/>
                <a:effectLst>
                  <a:outerShdw blurRad="38100" dist="19050" dir="2700000" algn="tl" rotWithShape="0">
                    <a:schemeClr val="dk1">
                      <a:alpha val="40000"/>
                    </a:schemeClr>
                  </a:outerShdw>
                </a:effectLst>
              </a:rPr>
              <a:t>Lembrar</a:t>
            </a:r>
            <a:r>
              <a:rPr lang="en-US" sz="3200" b="1" dirty="0">
                <a:ln w="0"/>
                <a:effectLst>
                  <a:outerShdw blurRad="38100" dist="19050" dir="2700000" algn="tl" rotWithShape="0">
                    <a:schemeClr val="dk1">
                      <a:alpha val="40000"/>
                    </a:schemeClr>
                  </a:outerShdw>
                </a:effectLst>
              </a:rPr>
              <a:t> o Capacity Market. E no </a:t>
            </a:r>
            <a:r>
              <a:rPr lang="en-US" sz="3200" b="1" dirty="0" err="1">
                <a:ln w="0"/>
                <a:effectLst>
                  <a:outerShdw blurRad="38100" dist="19050" dir="2700000" algn="tl" rotWithShape="0">
                    <a:schemeClr val="dk1">
                      <a:alpha val="40000"/>
                    </a:schemeClr>
                  </a:outerShdw>
                </a:effectLst>
              </a:rPr>
              <a:t>Brasil</a:t>
            </a:r>
            <a:r>
              <a:rPr lang="en-US" sz="3200" b="1" dirty="0">
                <a:ln w="0"/>
                <a:effectLst>
                  <a:outerShdw blurRad="38100" dist="19050" dir="2700000" algn="tl" rotWithShape="0">
                    <a:schemeClr val="dk1">
                      <a:alpha val="40000"/>
                    </a:schemeClr>
                  </a:outerShdw>
                </a:effectLst>
              </a:rPr>
              <a:t> </a:t>
            </a:r>
            <a:r>
              <a:rPr lang="en-US" sz="3200" b="1" dirty="0" err="1">
                <a:ln w="0"/>
                <a:effectLst>
                  <a:outerShdw blurRad="38100" dist="19050" dir="2700000" algn="tl" rotWithShape="0">
                    <a:schemeClr val="dk1">
                      <a:alpha val="40000"/>
                    </a:schemeClr>
                  </a:outerShdw>
                </a:effectLst>
              </a:rPr>
              <a:t>podemos</a:t>
            </a:r>
            <a:r>
              <a:rPr lang="en-US" sz="3200" b="1" dirty="0">
                <a:ln w="0"/>
                <a:effectLst>
                  <a:outerShdw blurRad="38100" dist="19050" dir="2700000" algn="tl" rotWithShape="0">
                    <a:schemeClr val="dk1">
                      <a:alpha val="40000"/>
                    </a:schemeClr>
                  </a:outerShdw>
                </a:effectLst>
              </a:rPr>
              <a:t> </a:t>
            </a:r>
            <a:r>
              <a:rPr lang="en-US" sz="3200" b="1" dirty="0" err="1">
                <a:ln w="0"/>
                <a:effectLst>
                  <a:outerShdw blurRad="38100" dist="19050" dir="2700000" algn="tl" rotWithShape="0">
                    <a:schemeClr val="dk1">
                      <a:alpha val="40000"/>
                    </a:schemeClr>
                  </a:outerShdw>
                </a:effectLst>
              </a:rPr>
              <a:t>lembrar</a:t>
            </a:r>
            <a:r>
              <a:rPr lang="en-US" sz="3200" b="1" dirty="0">
                <a:ln w="0"/>
                <a:effectLst>
                  <a:outerShdw blurRad="38100" dist="19050" dir="2700000" algn="tl" rotWithShape="0">
                    <a:schemeClr val="dk1">
                      <a:alpha val="40000"/>
                    </a:schemeClr>
                  </a:outerShdw>
                </a:effectLst>
              </a:rPr>
              <a:t> o CCEAR-</a:t>
            </a:r>
            <a:r>
              <a:rPr lang="en-US" sz="3200" b="1" dirty="0" err="1">
                <a:ln w="0"/>
                <a:effectLst>
                  <a:outerShdw blurRad="38100" dist="19050" dir="2700000" algn="tl" rotWithShape="0">
                    <a:schemeClr val="dk1">
                      <a:alpha val="40000"/>
                    </a:schemeClr>
                  </a:outerShdw>
                </a:effectLst>
              </a:rPr>
              <a:t>Disponibilidade</a:t>
            </a:r>
            <a:r>
              <a:rPr lang="en-US" sz="3200" b="1" dirty="0">
                <a:ln w="0"/>
                <a:effectLst>
                  <a:outerShdw blurRad="38100" dist="19050" dir="2700000" algn="tl" rotWithShape="0">
                    <a:schemeClr val="dk1">
                      <a:alpha val="40000"/>
                    </a:schemeClr>
                  </a:outerShdw>
                </a:effectLst>
              </a:rPr>
              <a:t>.</a:t>
            </a:r>
          </a:p>
        </p:txBody>
      </p:sp>
      <p:sp>
        <p:nvSpPr>
          <p:cNvPr id="6" name="TextBox 5">
            <a:extLst>
              <a:ext uri="{FF2B5EF4-FFF2-40B4-BE49-F238E27FC236}">
                <a16:creationId xmlns:a16="http://schemas.microsoft.com/office/drawing/2014/main" id="{FCCE3B8C-65F9-4416-ADEB-68CB93499630}"/>
              </a:ext>
            </a:extLst>
          </p:cNvPr>
          <p:cNvSpPr txBox="1"/>
          <p:nvPr/>
        </p:nvSpPr>
        <p:spPr>
          <a:xfrm>
            <a:off x="2927838" y="4053254"/>
            <a:ext cx="5776548" cy="307777"/>
          </a:xfrm>
          <a:prstGeom prst="rect">
            <a:avLst/>
          </a:prstGeom>
          <a:noFill/>
          <a:ln>
            <a:solidFill>
              <a:schemeClr val="accent1"/>
            </a:solidFill>
          </a:ln>
        </p:spPr>
        <p:txBody>
          <a:bodyPr wrap="square" rtlCol="0">
            <a:spAutoFit/>
          </a:bodyPr>
          <a:lstStyle/>
          <a:p>
            <a:r>
              <a:rPr lang="pt-BR" sz="1400" dirty="0">
                <a:solidFill>
                  <a:srgbClr val="FF0000"/>
                </a:solidFill>
              </a:rPr>
              <a:t>Aonde entra a energia que a </a:t>
            </a:r>
            <a:r>
              <a:rPr lang="pt-BR" sz="1400" dirty="0" err="1">
                <a:solidFill>
                  <a:srgbClr val="FF0000"/>
                </a:solidFill>
              </a:rPr>
              <a:t>Utility</a:t>
            </a:r>
            <a:r>
              <a:rPr lang="pt-BR" sz="1400" dirty="0">
                <a:solidFill>
                  <a:srgbClr val="FF0000"/>
                </a:solidFill>
              </a:rPr>
              <a:t> compra no Day-</a:t>
            </a:r>
            <a:r>
              <a:rPr lang="pt-BR" sz="1400" dirty="0" err="1">
                <a:solidFill>
                  <a:srgbClr val="FF0000"/>
                </a:solidFill>
              </a:rPr>
              <a:t>ahead</a:t>
            </a:r>
            <a:r>
              <a:rPr lang="pt-BR" sz="1400" dirty="0">
                <a:solidFill>
                  <a:srgbClr val="FF0000"/>
                </a:solidFill>
              </a:rPr>
              <a:t> Market (DAM) ???</a:t>
            </a:r>
            <a:endParaRPr lang="en-GB" sz="1400" dirty="0">
              <a:solidFill>
                <a:srgbClr val="FF0000"/>
              </a:solidFill>
            </a:endParaRPr>
          </a:p>
        </p:txBody>
      </p:sp>
    </p:spTree>
    <p:extLst>
      <p:ext uri="{BB962C8B-B14F-4D97-AF65-F5344CB8AC3E}">
        <p14:creationId xmlns:p14="http://schemas.microsoft.com/office/powerpoint/2010/main" val="4110732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8F92E1-448D-4345-8847-6F69D768214B}"/>
              </a:ext>
            </a:extLst>
          </p:cNvPr>
          <p:cNvPicPr>
            <a:picLocks noChangeAspect="1"/>
          </p:cNvPicPr>
          <p:nvPr/>
        </p:nvPicPr>
        <p:blipFill>
          <a:blip r:embed="rId2"/>
          <a:stretch>
            <a:fillRect/>
          </a:stretch>
        </p:blipFill>
        <p:spPr>
          <a:xfrm>
            <a:off x="368463" y="183123"/>
            <a:ext cx="11383108" cy="6239790"/>
          </a:xfrm>
          <a:prstGeom prst="rect">
            <a:avLst/>
          </a:prstGeom>
          <a:ln>
            <a:solidFill>
              <a:schemeClr val="accent1"/>
            </a:solidFill>
          </a:ln>
        </p:spPr>
      </p:pic>
      <p:sp>
        <p:nvSpPr>
          <p:cNvPr id="4" name="Rectangle 3">
            <a:extLst>
              <a:ext uri="{FF2B5EF4-FFF2-40B4-BE49-F238E27FC236}">
                <a16:creationId xmlns:a16="http://schemas.microsoft.com/office/drawing/2014/main" id="{7B7A8959-C1C4-4623-9411-A4E7C1F93D0B}"/>
              </a:ext>
            </a:extLst>
          </p:cNvPr>
          <p:cNvSpPr/>
          <p:nvPr/>
        </p:nvSpPr>
        <p:spPr>
          <a:xfrm rot="20956609">
            <a:off x="780643" y="2910199"/>
            <a:ext cx="11139854" cy="1569660"/>
          </a:xfrm>
          <a:prstGeom prst="rect">
            <a:avLst/>
          </a:prstGeom>
          <a:noFill/>
        </p:spPr>
        <p:txBody>
          <a:bodyPr wrap="square" lIns="91440" tIns="45720" rIns="91440" bIns="45720">
            <a:spAutoFit/>
          </a:bodyPr>
          <a:lstStyle/>
          <a:p>
            <a:pPr algn="ctr"/>
            <a:r>
              <a:rPr lang="en-US" sz="4800" b="1" cap="none" spc="0" dirty="0">
                <a:ln w="22225">
                  <a:solidFill>
                    <a:schemeClr val="tx1"/>
                  </a:solidFill>
                  <a:prstDash val="solid"/>
                </a:ln>
                <a:solidFill>
                  <a:schemeClr val="accent2">
                    <a:lumMod val="40000"/>
                    <a:lumOff val="60000"/>
                  </a:schemeClr>
                </a:solidFill>
                <a:effectLst/>
              </a:rPr>
              <a:t>A California </a:t>
            </a:r>
            <a:r>
              <a:rPr lang="en-US" sz="4800" b="1" cap="none" spc="0" dirty="0" err="1">
                <a:ln w="22225">
                  <a:solidFill>
                    <a:schemeClr val="tx1"/>
                  </a:solidFill>
                  <a:prstDash val="solid"/>
                </a:ln>
                <a:solidFill>
                  <a:schemeClr val="accent2">
                    <a:lumMod val="40000"/>
                    <a:lumOff val="60000"/>
                  </a:schemeClr>
                </a:solidFill>
                <a:effectLst/>
              </a:rPr>
              <a:t>vai</a:t>
            </a:r>
            <a:r>
              <a:rPr lang="en-US" sz="4800" b="1" cap="none" spc="0" dirty="0">
                <a:ln w="22225">
                  <a:solidFill>
                    <a:schemeClr val="tx1"/>
                  </a:solidFill>
                  <a:prstDash val="solid"/>
                </a:ln>
                <a:solidFill>
                  <a:schemeClr val="accent2">
                    <a:lumMod val="40000"/>
                    <a:lumOff val="60000"/>
                  </a:schemeClr>
                </a:solidFill>
                <a:effectLst/>
              </a:rPr>
              <a:t> </a:t>
            </a:r>
            <a:r>
              <a:rPr lang="en-US" sz="4800" b="1" cap="none" spc="0" dirty="0" err="1">
                <a:ln w="22225">
                  <a:solidFill>
                    <a:schemeClr val="tx1"/>
                  </a:solidFill>
                  <a:prstDash val="solid"/>
                </a:ln>
                <a:solidFill>
                  <a:schemeClr val="accent2">
                    <a:lumMod val="40000"/>
                    <a:lumOff val="60000"/>
                  </a:schemeClr>
                </a:solidFill>
                <a:effectLst/>
              </a:rPr>
              <a:t>entrar</a:t>
            </a:r>
            <a:r>
              <a:rPr lang="en-US" sz="4800" b="1" cap="none" spc="0" dirty="0">
                <a:ln w="22225">
                  <a:solidFill>
                    <a:schemeClr val="tx1"/>
                  </a:solidFill>
                  <a:prstDash val="solid"/>
                </a:ln>
                <a:solidFill>
                  <a:schemeClr val="accent2">
                    <a:lumMod val="40000"/>
                    <a:lumOff val="60000"/>
                  </a:schemeClr>
                </a:solidFill>
                <a:effectLst/>
              </a:rPr>
              <a:t> no RTP </a:t>
            </a:r>
            <a:r>
              <a:rPr lang="en-US" sz="4800" b="1" cap="none" spc="0" dirty="0" err="1">
                <a:ln w="22225">
                  <a:solidFill>
                    <a:schemeClr val="tx1"/>
                  </a:solidFill>
                  <a:prstDash val="solid"/>
                </a:ln>
                <a:solidFill>
                  <a:schemeClr val="accent2">
                    <a:lumMod val="40000"/>
                    <a:lumOff val="60000"/>
                  </a:schemeClr>
                </a:solidFill>
                <a:effectLst/>
              </a:rPr>
              <a:t>em</a:t>
            </a:r>
            <a:r>
              <a:rPr lang="en-US" sz="4800" b="1" cap="none" spc="0" dirty="0">
                <a:ln w="22225">
                  <a:solidFill>
                    <a:schemeClr val="tx1"/>
                  </a:solidFill>
                  <a:prstDash val="solid"/>
                </a:ln>
                <a:solidFill>
                  <a:schemeClr val="accent2">
                    <a:lumMod val="40000"/>
                    <a:lumOff val="60000"/>
                  </a:schemeClr>
                </a:solidFill>
                <a:effectLst/>
              </a:rPr>
              <a:t> </a:t>
            </a:r>
            <a:r>
              <a:rPr lang="en-US" sz="4800" b="1" cap="none" spc="0" dirty="0" err="1">
                <a:ln w="22225">
                  <a:solidFill>
                    <a:schemeClr val="tx1"/>
                  </a:solidFill>
                  <a:prstDash val="solid"/>
                </a:ln>
                <a:solidFill>
                  <a:schemeClr val="accent2">
                    <a:lumMod val="40000"/>
                    <a:lumOff val="60000"/>
                  </a:schemeClr>
                </a:solidFill>
                <a:effectLst/>
              </a:rPr>
              <a:t>jan</a:t>
            </a:r>
            <a:r>
              <a:rPr lang="en-US" sz="4800" b="1" cap="none" spc="0" dirty="0">
                <a:ln w="22225">
                  <a:solidFill>
                    <a:schemeClr val="tx1"/>
                  </a:solidFill>
                  <a:prstDash val="solid"/>
                </a:ln>
                <a:solidFill>
                  <a:schemeClr val="accent2">
                    <a:lumMod val="40000"/>
                    <a:lumOff val="60000"/>
                  </a:schemeClr>
                </a:solidFill>
                <a:effectLst/>
              </a:rPr>
              <a:t> 2022</a:t>
            </a:r>
          </a:p>
          <a:p>
            <a:pPr algn="ctr"/>
            <a:r>
              <a:rPr lang="en-US" sz="4800" b="1" cap="none" spc="0" dirty="0">
                <a:ln w="22225">
                  <a:solidFill>
                    <a:schemeClr val="tx1"/>
                  </a:solidFill>
                  <a:prstDash val="solid"/>
                </a:ln>
                <a:solidFill>
                  <a:schemeClr val="accent2">
                    <a:lumMod val="40000"/>
                    <a:lumOff val="60000"/>
                  </a:schemeClr>
                </a:solidFill>
                <a:effectLst/>
              </a:rPr>
              <a:t> real-time pricing (RTP) rate.</a:t>
            </a:r>
          </a:p>
        </p:txBody>
      </p:sp>
    </p:spTree>
    <p:extLst>
      <p:ext uri="{BB962C8B-B14F-4D97-AF65-F5344CB8AC3E}">
        <p14:creationId xmlns:p14="http://schemas.microsoft.com/office/powerpoint/2010/main" val="2680328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771DFF-DEBA-4AEC-9A96-16775451D5F0}"/>
              </a:ext>
            </a:extLst>
          </p:cNvPr>
          <p:cNvPicPr>
            <a:picLocks noChangeAspect="1"/>
          </p:cNvPicPr>
          <p:nvPr/>
        </p:nvPicPr>
        <p:blipFill>
          <a:blip r:embed="rId2"/>
          <a:stretch>
            <a:fillRect/>
          </a:stretch>
        </p:blipFill>
        <p:spPr>
          <a:xfrm>
            <a:off x="90487" y="100013"/>
            <a:ext cx="2476867" cy="2751312"/>
          </a:xfrm>
          <a:prstGeom prst="rect">
            <a:avLst/>
          </a:prstGeom>
          <a:ln>
            <a:solidFill>
              <a:schemeClr val="accent1"/>
            </a:solidFill>
          </a:ln>
        </p:spPr>
      </p:pic>
      <p:sp>
        <p:nvSpPr>
          <p:cNvPr id="5" name="TextBox 4">
            <a:extLst>
              <a:ext uri="{FF2B5EF4-FFF2-40B4-BE49-F238E27FC236}">
                <a16:creationId xmlns:a16="http://schemas.microsoft.com/office/drawing/2014/main" id="{CDE911F0-4B69-426E-B7E0-071537D3AD7A}"/>
              </a:ext>
            </a:extLst>
          </p:cNvPr>
          <p:cNvSpPr txBox="1"/>
          <p:nvPr/>
        </p:nvSpPr>
        <p:spPr>
          <a:xfrm>
            <a:off x="2716823" y="169569"/>
            <a:ext cx="9249507" cy="6011389"/>
          </a:xfrm>
          <a:prstGeom prst="rect">
            <a:avLst/>
          </a:prstGeom>
          <a:noFill/>
          <a:ln>
            <a:solidFill>
              <a:schemeClr val="accent1"/>
            </a:solidFill>
          </a:ln>
        </p:spPr>
        <p:txBody>
          <a:bodyPr wrap="square">
            <a:spAutoFit/>
          </a:bodyPr>
          <a:lstStyle/>
          <a:p>
            <a:pPr>
              <a:lnSpc>
                <a:spcPct val="107000"/>
              </a:lnSpc>
              <a:spcAft>
                <a:spcPts val="800"/>
              </a:spcAft>
            </a:pPr>
            <a:r>
              <a:rPr lang="en-GB" sz="2800" b="0" i="0" dirty="0">
                <a:solidFill>
                  <a:srgbClr val="242021"/>
                </a:solidFill>
                <a:effectLst/>
                <a:latin typeface="OptimaLTStd-ExtraBlack"/>
                <a:ea typeface="Calibri" panose="020F0502020204030204" pitchFamily="34" charset="0"/>
                <a:cs typeface="Times New Roman" panose="02020603050405020304" pitchFamily="18" charset="0"/>
              </a:rPr>
              <a:t>Case Studies</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b="0" i="0" dirty="0">
                <a:solidFill>
                  <a:srgbClr val="242021"/>
                </a:solidFill>
                <a:effectLst/>
                <a:latin typeface="TimesLTStd-Roman"/>
                <a:ea typeface="Calibri" panose="020F0502020204030204" pitchFamily="34" charset="0"/>
                <a:cs typeface="Times New Roman" panose="02020603050405020304" pitchFamily="18" charset="0"/>
              </a:rPr>
              <a:t>Despite concerns about customer response, several utilities have already begun offering dynamic rate options with promising initial results. In Maryland, for example, the three largest utilities (Pepco, Delmarva Power, and Baltimore Gas and Electric) have each implemented peak-time rebates as the default tariff to all their customers. These programs have resulted not only in peak load reductions for the utility but also customer savings and satisfaction.</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b="0" i="0" dirty="0">
                <a:solidFill>
                  <a:srgbClr val="242021"/>
                </a:solidFill>
                <a:effectLst/>
                <a:latin typeface="TimesLTStd-Roman"/>
                <a:ea typeface="Calibri" panose="020F0502020204030204" pitchFamily="34" charset="0"/>
                <a:cs typeface="Times New Roman" panose="02020603050405020304" pitchFamily="18" charset="0"/>
              </a:rPr>
              <a:t>Figure 3 illustrates the results of 332 TOU, CPP, and PTR pricing experiments. Some of the 332 experiments had very high peak-to-off-peak ratios and could not be included in the figure. These results further support the idea of customer peak-load reductions in response to higher peak-to-off-peak price ratios. Some experiments provided a pure price signal to customers, whereas others included enabling technologies, such as smart thermostats, with the pricing signal. </a:t>
            </a:r>
            <a:r>
              <a:rPr lang="en-GB" sz="2000" b="0" i="0" dirty="0">
                <a:solidFill>
                  <a:srgbClr val="242021"/>
                </a:solidFill>
                <a:effectLst/>
                <a:highlight>
                  <a:srgbClr val="FFFF00"/>
                </a:highlight>
                <a:latin typeface="TimesLTStd-Roman"/>
                <a:ea typeface="Calibri" panose="020F0502020204030204" pitchFamily="34" charset="0"/>
                <a:cs typeface="Times New Roman" panose="02020603050405020304" pitchFamily="18" charset="0"/>
              </a:rPr>
              <a:t>Around 14% of all U.S. utilities, including roughly half of all investor-owned utilities, now offer a residential TOU rate.</a:t>
            </a:r>
            <a:r>
              <a:rPr lang="en-GB" sz="2000" b="0" i="0" dirty="0">
                <a:solidFill>
                  <a:srgbClr val="242021"/>
                </a:solidFill>
                <a:effectLst/>
                <a:latin typeface="TimesLTStd-Roman"/>
                <a:ea typeface="Calibri" panose="020F0502020204030204" pitchFamily="34" charset="0"/>
                <a:cs typeface="Times New Roman" panose="02020603050405020304" pitchFamily="18" charset="0"/>
              </a:rPr>
              <a:t> </a:t>
            </a:r>
            <a:r>
              <a:rPr lang="en-GB" sz="2000" b="0" i="0" dirty="0">
                <a:solidFill>
                  <a:srgbClr val="242021"/>
                </a:solidFill>
                <a:effectLst/>
                <a:highlight>
                  <a:srgbClr val="FFFF00"/>
                </a:highlight>
                <a:latin typeface="TimesLTStd-Roman"/>
                <a:ea typeface="Calibri" panose="020F0502020204030204" pitchFamily="34" charset="0"/>
                <a:cs typeface="Times New Roman" panose="02020603050405020304" pitchFamily="18" charset="0"/>
              </a:rPr>
              <a:t>Among these TOU rates, 6% now also include a demand charge on top of the time-varying volumetric charge.</a:t>
            </a:r>
            <a:r>
              <a:rPr lang="en-GB" sz="2000" b="0" i="0" dirty="0">
                <a:solidFill>
                  <a:srgbClr val="242021"/>
                </a:solidFill>
                <a:effectLst/>
                <a:latin typeface="TimesLTStd-Roman"/>
                <a:ea typeface="Calibri" panose="020F0502020204030204" pitchFamily="34" charset="0"/>
                <a:cs typeface="Times New Roman" panose="02020603050405020304" pitchFamily="18" charset="0"/>
              </a:rPr>
              <a:t> Although adoption rates for dynamic tariffs remain low, the successes of a few utilities show promise for customer willingness to adopt future tariffs.</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9823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705338-EF3A-4AEF-B74D-08D84812E201}"/>
              </a:ext>
            </a:extLst>
          </p:cNvPr>
          <p:cNvPicPr>
            <a:picLocks noChangeAspect="1"/>
          </p:cNvPicPr>
          <p:nvPr/>
        </p:nvPicPr>
        <p:blipFill>
          <a:blip r:embed="rId2"/>
          <a:stretch>
            <a:fillRect/>
          </a:stretch>
        </p:blipFill>
        <p:spPr>
          <a:xfrm>
            <a:off x="571500" y="509953"/>
            <a:ext cx="10818850" cy="5699887"/>
          </a:xfrm>
          <a:prstGeom prst="rect">
            <a:avLst/>
          </a:prstGeom>
          <a:ln>
            <a:solidFill>
              <a:srgbClr val="0070C0"/>
            </a:solidFill>
          </a:ln>
        </p:spPr>
      </p:pic>
      <p:sp>
        <p:nvSpPr>
          <p:cNvPr id="9" name="TextBox 8">
            <a:extLst>
              <a:ext uri="{FF2B5EF4-FFF2-40B4-BE49-F238E27FC236}">
                <a16:creationId xmlns:a16="http://schemas.microsoft.com/office/drawing/2014/main" id="{49706AB1-0794-4E38-A678-3599C9E1F750}"/>
              </a:ext>
            </a:extLst>
          </p:cNvPr>
          <p:cNvSpPr txBox="1"/>
          <p:nvPr/>
        </p:nvSpPr>
        <p:spPr>
          <a:xfrm>
            <a:off x="83967" y="6567852"/>
            <a:ext cx="3345033" cy="253916"/>
          </a:xfrm>
          <a:prstGeom prst="rect">
            <a:avLst/>
          </a:prstGeom>
          <a:noFill/>
          <a:ln>
            <a:solidFill>
              <a:srgbClr val="0070C0"/>
            </a:solidFill>
          </a:ln>
        </p:spPr>
        <p:txBody>
          <a:bodyPr wrap="square">
            <a:spAutoFit/>
          </a:bodyPr>
          <a:lstStyle/>
          <a:p>
            <a:r>
              <a:rPr lang="en-GB" sz="1050" dirty="0"/>
              <a:t>Paul Krugman and Robin Wells, “Economics”, 4</a:t>
            </a:r>
            <a:r>
              <a:rPr lang="en-GB" sz="1050" baseline="30000" dirty="0"/>
              <a:t>th</a:t>
            </a:r>
            <a:r>
              <a:rPr lang="en-GB" sz="1050" dirty="0"/>
              <a:t> Ed., 2015</a:t>
            </a:r>
          </a:p>
        </p:txBody>
      </p:sp>
      <p:sp>
        <p:nvSpPr>
          <p:cNvPr id="11" name="Rectangle 10">
            <a:extLst>
              <a:ext uri="{FF2B5EF4-FFF2-40B4-BE49-F238E27FC236}">
                <a16:creationId xmlns:a16="http://schemas.microsoft.com/office/drawing/2014/main" id="{1F8FACEE-DA7A-4221-B7C1-1DE17845E0C8}"/>
              </a:ext>
            </a:extLst>
          </p:cNvPr>
          <p:cNvSpPr/>
          <p:nvPr/>
        </p:nvSpPr>
        <p:spPr>
          <a:xfrm rot="20894130">
            <a:off x="1501512" y="2614704"/>
            <a:ext cx="9322937" cy="2800767"/>
          </a:xfrm>
          <a:prstGeom prst="rect">
            <a:avLst/>
          </a:prstGeom>
          <a:noFill/>
        </p:spPr>
        <p:txBody>
          <a:bodyPr wrap="none" lIns="91440" tIns="45720" rIns="91440" bIns="45720">
            <a:spAutoFit/>
          </a:bodyPr>
          <a:lstStyle/>
          <a:p>
            <a:pPr algn="ctr"/>
            <a:r>
              <a:rPr lang="en-US" sz="8800" b="1" dirty="0">
                <a:ln w="0"/>
                <a:solidFill>
                  <a:srgbClr val="FF0000"/>
                </a:solidFill>
                <a:effectLst>
                  <a:outerShdw blurRad="38100" dist="19050" dir="2700000" algn="tl" rotWithShape="0">
                    <a:schemeClr val="dk1">
                      <a:alpha val="40000"/>
                    </a:schemeClr>
                  </a:outerShdw>
                </a:effectLst>
              </a:rPr>
              <a:t>A </a:t>
            </a:r>
            <a:r>
              <a:rPr lang="en-US" sz="8800" b="1" dirty="0" err="1">
                <a:ln w="0"/>
                <a:solidFill>
                  <a:srgbClr val="FF0000"/>
                </a:solidFill>
                <a:effectLst>
                  <a:outerShdw blurRad="38100" dist="19050" dir="2700000" algn="tl" rotWithShape="0">
                    <a:schemeClr val="dk1">
                      <a:alpha val="40000"/>
                    </a:schemeClr>
                  </a:outerShdw>
                </a:effectLst>
              </a:rPr>
              <a:t>melhor</a:t>
            </a:r>
            <a:r>
              <a:rPr lang="en-US" sz="8800" b="1" dirty="0">
                <a:ln w="0"/>
                <a:solidFill>
                  <a:srgbClr val="FF0000"/>
                </a:solidFill>
                <a:effectLst>
                  <a:outerShdw blurRad="38100" dist="19050" dir="2700000" algn="tl" rotWithShape="0">
                    <a:schemeClr val="dk1">
                      <a:alpha val="40000"/>
                    </a:schemeClr>
                  </a:outerShdw>
                </a:effectLst>
              </a:rPr>
              <a:t> </a:t>
            </a:r>
            <a:r>
              <a:rPr lang="en-US" sz="8800" b="1" dirty="0" err="1">
                <a:ln w="0"/>
                <a:solidFill>
                  <a:srgbClr val="FF0000"/>
                </a:solidFill>
                <a:effectLst>
                  <a:outerShdw blurRad="38100" dist="19050" dir="2700000" algn="tl" rotWithShape="0">
                    <a:schemeClr val="dk1">
                      <a:alpha val="40000"/>
                    </a:schemeClr>
                  </a:outerShdw>
                </a:effectLst>
              </a:rPr>
              <a:t>definição</a:t>
            </a:r>
            <a:r>
              <a:rPr lang="en-US" sz="8800" b="1" dirty="0">
                <a:ln w="0"/>
                <a:solidFill>
                  <a:srgbClr val="FF0000"/>
                </a:solidFill>
                <a:effectLst>
                  <a:outerShdw blurRad="38100" dist="19050" dir="2700000" algn="tl" rotWithShape="0">
                    <a:schemeClr val="dk1">
                      <a:alpha val="40000"/>
                    </a:schemeClr>
                  </a:outerShdw>
                </a:effectLst>
              </a:rPr>
              <a:t> </a:t>
            </a:r>
          </a:p>
          <a:p>
            <a:pPr algn="ctr"/>
            <a:r>
              <a:rPr lang="en-US" sz="8800" b="1" dirty="0">
                <a:ln w="0"/>
                <a:solidFill>
                  <a:srgbClr val="FF0000"/>
                </a:solidFill>
                <a:effectLst>
                  <a:outerShdw blurRad="38100" dist="19050" dir="2700000" algn="tl" rotWithShape="0">
                    <a:schemeClr val="dk1">
                      <a:alpha val="40000"/>
                    </a:schemeClr>
                  </a:outerShdw>
                </a:effectLst>
              </a:rPr>
              <a:t>de </a:t>
            </a:r>
            <a:r>
              <a:rPr lang="en-US" sz="8800" b="1" i="1" dirty="0">
                <a:ln w="0"/>
                <a:solidFill>
                  <a:srgbClr val="FF0000"/>
                </a:solidFill>
                <a:effectLst>
                  <a:outerShdw blurRad="38100" dist="19050" dir="2700000" algn="tl" rotWithShape="0">
                    <a:schemeClr val="dk1">
                      <a:alpha val="40000"/>
                    </a:schemeClr>
                  </a:outerShdw>
                </a:effectLst>
              </a:rPr>
              <a:t>“Utility”</a:t>
            </a:r>
          </a:p>
        </p:txBody>
      </p:sp>
    </p:spTree>
    <p:extLst>
      <p:ext uri="{BB962C8B-B14F-4D97-AF65-F5344CB8AC3E}">
        <p14:creationId xmlns:p14="http://schemas.microsoft.com/office/powerpoint/2010/main" val="42678037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76AEEE-6C59-4CB5-A7EB-EBFC89ED3934}"/>
              </a:ext>
            </a:extLst>
          </p:cNvPr>
          <p:cNvPicPr>
            <a:picLocks noChangeAspect="1"/>
          </p:cNvPicPr>
          <p:nvPr/>
        </p:nvPicPr>
        <p:blipFill>
          <a:blip r:embed="rId2"/>
          <a:stretch>
            <a:fillRect/>
          </a:stretch>
        </p:blipFill>
        <p:spPr>
          <a:xfrm>
            <a:off x="3037741" y="124138"/>
            <a:ext cx="5939205" cy="1063111"/>
          </a:xfrm>
          <a:prstGeom prst="rect">
            <a:avLst/>
          </a:prstGeom>
          <a:ln>
            <a:solidFill>
              <a:schemeClr val="accent1"/>
            </a:solidFill>
          </a:ln>
        </p:spPr>
      </p:pic>
      <p:pic>
        <p:nvPicPr>
          <p:cNvPr id="5" name="Picture 4">
            <a:extLst>
              <a:ext uri="{FF2B5EF4-FFF2-40B4-BE49-F238E27FC236}">
                <a16:creationId xmlns:a16="http://schemas.microsoft.com/office/drawing/2014/main" id="{C594C475-B326-4FF5-B3B7-6E10390A4B52}"/>
              </a:ext>
            </a:extLst>
          </p:cNvPr>
          <p:cNvPicPr>
            <a:picLocks noChangeAspect="1"/>
          </p:cNvPicPr>
          <p:nvPr/>
        </p:nvPicPr>
        <p:blipFill>
          <a:blip r:embed="rId3"/>
          <a:stretch>
            <a:fillRect/>
          </a:stretch>
        </p:blipFill>
        <p:spPr>
          <a:xfrm>
            <a:off x="889958" y="1327638"/>
            <a:ext cx="10771838" cy="5406224"/>
          </a:xfrm>
          <a:prstGeom prst="rect">
            <a:avLst/>
          </a:prstGeom>
          <a:ln>
            <a:solidFill>
              <a:schemeClr val="accent1"/>
            </a:solidFill>
          </a:ln>
        </p:spPr>
      </p:pic>
      <p:sp>
        <p:nvSpPr>
          <p:cNvPr id="7" name="Rectangle 6">
            <a:extLst>
              <a:ext uri="{FF2B5EF4-FFF2-40B4-BE49-F238E27FC236}">
                <a16:creationId xmlns:a16="http://schemas.microsoft.com/office/drawing/2014/main" id="{E96F0B0C-82B3-457F-BF1F-8671B6B2500D}"/>
              </a:ext>
            </a:extLst>
          </p:cNvPr>
          <p:cNvSpPr/>
          <p:nvPr/>
        </p:nvSpPr>
        <p:spPr>
          <a:xfrm rot="21331209">
            <a:off x="420787" y="4746256"/>
            <a:ext cx="5211775" cy="1569660"/>
          </a:xfrm>
          <a:prstGeom prst="rect">
            <a:avLst/>
          </a:prstGeom>
          <a:noFill/>
        </p:spPr>
        <p:txBody>
          <a:bodyPr wrap="square" lIns="91440" tIns="45720" rIns="91440" bIns="45720">
            <a:spAutoFit/>
          </a:bodyPr>
          <a:lstStyle/>
          <a:p>
            <a:pPr algn="ctr"/>
            <a:r>
              <a:rPr lang="en-US" sz="3200" b="1" cap="none" spc="0" dirty="0" err="1">
                <a:ln w="22225">
                  <a:solidFill>
                    <a:schemeClr val="accent2"/>
                  </a:solidFill>
                  <a:prstDash val="solid"/>
                </a:ln>
                <a:solidFill>
                  <a:schemeClr val="accent2">
                    <a:lumMod val="40000"/>
                    <a:lumOff val="60000"/>
                  </a:schemeClr>
                </a:solidFill>
                <a:effectLst/>
              </a:rPr>
              <a:t>Mostrando</a:t>
            </a:r>
            <a:r>
              <a:rPr lang="en-US" sz="3200" b="1" cap="none" spc="0" dirty="0">
                <a:ln w="22225">
                  <a:solidFill>
                    <a:schemeClr val="accent2"/>
                  </a:solidFill>
                  <a:prstDash val="solid"/>
                </a:ln>
                <a:solidFill>
                  <a:schemeClr val="accent2">
                    <a:lumMod val="40000"/>
                    <a:lumOff val="60000"/>
                  </a:schemeClr>
                </a:solidFill>
                <a:effectLst/>
              </a:rPr>
              <a:t> o </a:t>
            </a:r>
            <a:r>
              <a:rPr lang="en-US" sz="3200" b="1" cap="none" spc="0" dirty="0" err="1">
                <a:ln w="22225">
                  <a:solidFill>
                    <a:schemeClr val="accent2"/>
                  </a:solidFill>
                  <a:prstDash val="solid"/>
                </a:ln>
                <a:solidFill>
                  <a:schemeClr val="accent2">
                    <a:lumMod val="40000"/>
                    <a:lumOff val="60000"/>
                  </a:schemeClr>
                </a:solidFill>
                <a:effectLst/>
              </a:rPr>
              <a:t>sul</a:t>
            </a:r>
            <a:r>
              <a:rPr lang="en-US" sz="3200" b="1" cap="none" spc="0" dirty="0">
                <a:ln w="22225">
                  <a:solidFill>
                    <a:schemeClr val="accent2"/>
                  </a:solidFill>
                  <a:prstDash val="solid"/>
                </a:ln>
                <a:solidFill>
                  <a:schemeClr val="accent2">
                    <a:lumMod val="40000"/>
                    <a:lumOff val="60000"/>
                  </a:schemeClr>
                </a:solidFill>
                <a:effectLst/>
              </a:rPr>
              <a:t> da California </a:t>
            </a:r>
            <a:r>
              <a:rPr lang="en-US" sz="3200" b="1" cap="none" spc="0" dirty="0" err="1">
                <a:ln w="22225">
                  <a:solidFill>
                    <a:schemeClr val="accent2"/>
                  </a:solidFill>
                  <a:prstDash val="solid"/>
                </a:ln>
                <a:solidFill>
                  <a:schemeClr val="accent2">
                    <a:lumMod val="40000"/>
                    <a:lumOff val="60000"/>
                  </a:schemeClr>
                </a:solidFill>
                <a:effectLst/>
              </a:rPr>
              <a:t>só</a:t>
            </a:r>
            <a:r>
              <a:rPr lang="en-US" sz="3200" b="1" cap="none" spc="0" dirty="0">
                <a:ln w="22225">
                  <a:solidFill>
                    <a:schemeClr val="accent2"/>
                  </a:solidFill>
                  <a:prstDash val="solid"/>
                </a:ln>
                <a:solidFill>
                  <a:schemeClr val="accent2">
                    <a:lumMod val="40000"/>
                    <a:lumOff val="60000"/>
                  </a:schemeClr>
                </a:solidFill>
                <a:effectLst/>
              </a:rPr>
              <a:t> </a:t>
            </a:r>
            <a:r>
              <a:rPr lang="en-US" sz="3200" b="1" dirty="0">
                <a:ln w="22225">
                  <a:solidFill>
                    <a:schemeClr val="accent2"/>
                  </a:solidFill>
                  <a:prstDash val="solid"/>
                </a:ln>
                <a:solidFill>
                  <a:schemeClr val="accent2">
                    <a:lumMod val="40000"/>
                    <a:lumOff val="60000"/>
                  </a:schemeClr>
                </a:solidFill>
              </a:rPr>
              <a:t>para </a:t>
            </a:r>
          </a:p>
          <a:p>
            <a:pPr algn="ctr"/>
            <a:r>
              <a:rPr lang="en-US" sz="3200" b="1" cap="none" spc="0" dirty="0" err="1">
                <a:ln w="22225">
                  <a:solidFill>
                    <a:schemeClr val="accent2"/>
                  </a:solidFill>
                  <a:prstDash val="solid"/>
                </a:ln>
                <a:solidFill>
                  <a:schemeClr val="accent2">
                    <a:lumMod val="40000"/>
                    <a:lumOff val="60000"/>
                  </a:schemeClr>
                </a:solidFill>
                <a:effectLst/>
              </a:rPr>
              <a:t>Exemplificar</a:t>
            </a:r>
            <a:r>
              <a:rPr lang="en-US" sz="3200" b="1" cap="none" spc="0" dirty="0">
                <a:ln w="22225">
                  <a:solidFill>
                    <a:schemeClr val="accent2"/>
                  </a:solidFill>
                  <a:prstDash val="solid"/>
                </a:ln>
                <a:solidFill>
                  <a:schemeClr val="accent2">
                    <a:lumMod val="40000"/>
                    <a:lumOff val="60000"/>
                  </a:schemeClr>
                </a:solidFill>
                <a:effectLst/>
              </a:rPr>
              <a:t> as </a:t>
            </a:r>
            <a:r>
              <a:rPr lang="en-US" sz="3200" b="1" cap="none" spc="0" dirty="0" err="1">
                <a:ln w="22225">
                  <a:solidFill>
                    <a:schemeClr val="accent2"/>
                  </a:solidFill>
                  <a:prstDash val="solid"/>
                </a:ln>
                <a:solidFill>
                  <a:schemeClr val="accent2">
                    <a:lumMod val="40000"/>
                    <a:lumOff val="60000"/>
                  </a:schemeClr>
                </a:solidFill>
                <a:effectLst/>
              </a:rPr>
              <a:t>várias</a:t>
            </a:r>
            <a:r>
              <a:rPr lang="en-US" sz="3200" b="1" cap="none" spc="0" dirty="0">
                <a:ln w="22225">
                  <a:solidFill>
                    <a:schemeClr val="accent2"/>
                  </a:solidFill>
                  <a:prstDash val="solid"/>
                </a:ln>
                <a:solidFill>
                  <a:schemeClr val="accent2">
                    <a:lumMod val="40000"/>
                    <a:lumOff val="60000"/>
                  </a:schemeClr>
                </a:solidFill>
                <a:effectLst/>
              </a:rPr>
              <a:t> Utilities</a:t>
            </a:r>
          </a:p>
        </p:txBody>
      </p:sp>
    </p:spTree>
    <p:extLst>
      <p:ext uri="{BB962C8B-B14F-4D97-AF65-F5344CB8AC3E}">
        <p14:creationId xmlns:p14="http://schemas.microsoft.com/office/powerpoint/2010/main" val="1837505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844900-0278-4D14-A771-01E59DC9C421}"/>
              </a:ext>
            </a:extLst>
          </p:cNvPr>
          <p:cNvPicPr>
            <a:picLocks noChangeAspect="1"/>
          </p:cNvPicPr>
          <p:nvPr/>
        </p:nvPicPr>
        <p:blipFill>
          <a:blip r:embed="rId2"/>
          <a:stretch>
            <a:fillRect/>
          </a:stretch>
        </p:blipFill>
        <p:spPr>
          <a:xfrm>
            <a:off x="3681779" y="58906"/>
            <a:ext cx="4828442" cy="864286"/>
          </a:xfrm>
          <a:prstGeom prst="rect">
            <a:avLst/>
          </a:prstGeom>
          <a:ln>
            <a:solidFill>
              <a:schemeClr val="accent1"/>
            </a:solidFill>
          </a:ln>
        </p:spPr>
      </p:pic>
      <p:pic>
        <p:nvPicPr>
          <p:cNvPr id="5" name="Picture 4">
            <a:extLst>
              <a:ext uri="{FF2B5EF4-FFF2-40B4-BE49-F238E27FC236}">
                <a16:creationId xmlns:a16="http://schemas.microsoft.com/office/drawing/2014/main" id="{561D36B3-3068-4EFF-99D9-F0D8CC4B06B6}"/>
              </a:ext>
            </a:extLst>
          </p:cNvPr>
          <p:cNvPicPr>
            <a:picLocks noChangeAspect="1"/>
          </p:cNvPicPr>
          <p:nvPr/>
        </p:nvPicPr>
        <p:blipFill>
          <a:blip r:embed="rId3"/>
          <a:stretch>
            <a:fillRect/>
          </a:stretch>
        </p:blipFill>
        <p:spPr>
          <a:xfrm>
            <a:off x="1977322" y="1055076"/>
            <a:ext cx="8237355" cy="5392325"/>
          </a:xfrm>
          <a:prstGeom prst="rect">
            <a:avLst/>
          </a:prstGeom>
          <a:ln>
            <a:solidFill>
              <a:schemeClr val="accent1"/>
            </a:solidFill>
          </a:ln>
        </p:spPr>
      </p:pic>
    </p:spTree>
    <p:extLst>
      <p:ext uri="{BB962C8B-B14F-4D97-AF65-F5344CB8AC3E}">
        <p14:creationId xmlns:p14="http://schemas.microsoft.com/office/powerpoint/2010/main" val="40410695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24794F-7DF8-47DA-94B8-1B78423CB46F}"/>
              </a:ext>
            </a:extLst>
          </p:cNvPr>
          <p:cNvPicPr>
            <a:picLocks noChangeAspect="1"/>
          </p:cNvPicPr>
          <p:nvPr/>
        </p:nvPicPr>
        <p:blipFill>
          <a:blip r:embed="rId2"/>
          <a:stretch>
            <a:fillRect/>
          </a:stretch>
        </p:blipFill>
        <p:spPr>
          <a:xfrm>
            <a:off x="1623300" y="1020654"/>
            <a:ext cx="8945400" cy="5778440"/>
          </a:xfrm>
          <a:prstGeom prst="rect">
            <a:avLst/>
          </a:prstGeom>
          <a:ln>
            <a:solidFill>
              <a:schemeClr val="accent1"/>
            </a:solidFill>
          </a:ln>
        </p:spPr>
      </p:pic>
      <p:pic>
        <p:nvPicPr>
          <p:cNvPr id="5" name="Picture 4">
            <a:extLst>
              <a:ext uri="{FF2B5EF4-FFF2-40B4-BE49-F238E27FC236}">
                <a16:creationId xmlns:a16="http://schemas.microsoft.com/office/drawing/2014/main" id="{1EE7945E-DFDA-45E8-9686-95355A9D3DAF}"/>
              </a:ext>
            </a:extLst>
          </p:cNvPr>
          <p:cNvPicPr>
            <a:picLocks noChangeAspect="1"/>
          </p:cNvPicPr>
          <p:nvPr/>
        </p:nvPicPr>
        <p:blipFill>
          <a:blip r:embed="rId3"/>
          <a:stretch>
            <a:fillRect/>
          </a:stretch>
        </p:blipFill>
        <p:spPr>
          <a:xfrm>
            <a:off x="3681779" y="58906"/>
            <a:ext cx="4828442" cy="864286"/>
          </a:xfrm>
          <a:prstGeom prst="rect">
            <a:avLst/>
          </a:prstGeom>
          <a:ln>
            <a:solidFill>
              <a:schemeClr val="accent1"/>
            </a:solidFill>
          </a:ln>
        </p:spPr>
      </p:pic>
      <p:sp>
        <p:nvSpPr>
          <p:cNvPr id="8" name="Rectangle 7">
            <a:extLst>
              <a:ext uri="{FF2B5EF4-FFF2-40B4-BE49-F238E27FC236}">
                <a16:creationId xmlns:a16="http://schemas.microsoft.com/office/drawing/2014/main" id="{E6B85664-D99F-498D-A9E5-13117BA091CC}"/>
              </a:ext>
            </a:extLst>
          </p:cNvPr>
          <p:cNvSpPr/>
          <p:nvPr/>
        </p:nvSpPr>
        <p:spPr>
          <a:xfrm>
            <a:off x="861646" y="5161084"/>
            <a:ext cx="10251831" cy="21101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816969F-98AF-4B9C-8DFB-C68D72D9D8B9}"/>
              </a:ext>
            </a:extLst>
          </p:cNvPr>
          <p:cNvSpPr/>
          <p:nvPr/>
        </p:nvSpPr>
        <p:spPr>
          <a:xfrm>
            <a:off x="861646" y="2332892"/>
            <a:ext cx="10251831" cy="21101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7FCBDE7-ABB1-4059-A033-06623963011F}"/>
              </a:ext>
            </a:extLst>
          </p:cNvPr>
          <p:cNvSpPr/>
          <p:nvPr/>
        </p:nvSpPr>
        <p:spPr>
          <a:xfrm>
            <a:off x="917332" y="1380392"/>
            <a:ext cx="10251831" cy="21101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7FA7647-AA95-4D88-A47D-E5C56870D517}"/>
              </a:ext>
            </a:extLst>
          </p:cNvPr>
          <p:cNvSpPr/>
          <p:nvPr/>
        </p:nvSpPr>
        <p:spPr>
          <a:xfrm>
            <a:off x="861645" y="4434253"/>
            <a:ext cx="10251831" cy="21101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D98681C1-0965-4A13-A30A-4EA75DC20841}"/>
              </a:ext>
            </a:extLst>
          </p:cNvPr>
          <p:cNvSpPr txBox="1"/>
          <p:nvPr/>
        </p:nvSpPr>
        <p:spPr>
          <a:xfrm>
            <a:off x="4457698" y="4969811"/>
            <a:ext cx="1968809" cy="230832"/>
          </a:xfrm>
          <a:prstGeom prst="rect">
            <a:avLst/>
          </a:prstGeom>
          <a:noFill/>
        </p:spPr>
        <p:txBody>
          <a:bodyPr wrap="none" rtlCol="0">
            <a:spAutoFit/>
          </a:bodyPr>
          <a:lstStyle/>
          <a:p>
            <a:r>
              <a:rPr lang="pt-BR" sz="900" dirty="0">
                <a:solidFill>
                  <a:srgbClr val="FF0000"/>
                </a:solidFill>
              </a:rPr>
              <a:t>CCA – Community </a:t>
            </a:r>
            <a:r>
              <a:rPr lang="pt-BR" sz="900" dirty="0" err="1">
                <a:solidFill>
                  <a:srgbClr val="FF0000"/>
                </a:solidFill>
              </a:rPr>
              <a:t>Choice</a:t>
            </a:r>
            <a:r>
              <a:rPr lang="pt-BR" sz="900" dirty="0">
                <a:solidFill>
                  <a:srgbClr val="FF0000"/>
                </a:solidFill>
              </a:rPr>
              <a:t> </a:t>
            </a:r>
            <a:r>
              <a:rPr lang="pt-BR" sz="900" dirty="0" err="1">
                <a:solidFill>
                  <a:srgbClr val="FF0000"/>
                </a:solidFill>
              </a:rPr>
              <a:t>Aggregation</a:t>
            </a:r>
            <a:endParaRPr lang="en-GB" sz="900" dirty="0">
              <a:solidFill>
                <a:srgbClr val="FF0000"/>
              </a:solidFill>
            </a:endParaRPr>
          </a:p>
        </p:txBody>
      </p:sp>
    </p:spTree>
    <p:extLst>
      <p:ext uri="{BB962C8B-B14F-4D97-AF65-F5344CB8AC3E}">
        <p14:creationId xmlns:p14="http://schemas.microsoft.com/office/powerpoint/2010/main" val="488726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6C206D-8503-4531-B4CA-EC56BD37093C}"/>
              </a:ext>
            </a:extLst>
          </p:cNvPr>
          <p:cNvPicPr>
            <a:picLocks noChangeAspect="1"/>
          </p:cNvPicPr>
          <p:nvPr/>
        </p:nvPicPr>
        <p:blipFill>
          <a:blip r:embed="rId2"/>
          <a:stretch>
            <a:fillRect/>
          </a:stretch>
        </p:blipFill>
        <p:spPr>
          <a:xfrm>
            <a:off x="3461252" y="0"/>
            <a:ext cx="5269496" cy="6858000"/>
          </a:xfrm>
          <a:prstGeom prst="rect">
            <a:avLst/>
          </a:prstGeom>
          <a:ln>
            <a:solidFill>
              <a:schemeClr val="accent1"/>
            </a:solidFill>
          </a:ln>
        </p:spPr>
      </p:pic>
    </p:spTree>
    <p:extLst>
      <p:ext uri="{BB962C8B-B14F-4D97-AF65-F5344CB8AC3E}">
        <p14:creationId xmlns:p14="http://schemas.microsoft.com/office/powerpoint/2010/main" val="34873246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753BFA-8B40-4E4A-BFFE-E706EB38E7CA}"/>
              </a:ext>
            </a:extLst>
          </p:cNvPr>
          <p:cNvPicPr>
            <a:picLocks noChangeAspect="1"/>
          </p:cNvPicPr>
          <p:nvPr/>
        </p:nvPicPr>
        <p:blipFill>
          <a:blip r:embed="rId2"/>
          <a:stretch>
            <a:fillRect/>
          </a:stretch>
        </p:blipFill>
        <p:spPr>
          <a:xfrm>
            <a:off x="202956" y="1157286"/>
            <a:ext cx="6229350" cy="4543425"/>
          </a:xfrm>
          <a:prstGeom prst="rect">
            <a:avLst/>
          </a:prstGeom>
          <a:ln>
            <a:solidFill>
              <a:schemeClr val="accent1"/>
            </a:solidFill>
          </a:ln>
        </p:spPr>
      </p:pic>
      <p:sp>
        <p:nvSpPr>
          <p:cNvPr id="5" name="Rectangle 4">
            <a:extLst>
              <a:ext uri="{FF2B5EF4-FFF2-40B4-BE49-F238E27FC236}">
                <a16:creationId xmlns:a16="http://schemas.microsoft.com/office/drawing/2014/main" id="{9BE25348-B0FE-45FA-84EC-C663B9E73391}"/>
              </a:ext>
            </a:extLst>
          </p:cNvPr>
          <p:cNvSpPr/>
          <p:nvPr/>
        </p:nvSpPr>
        <p:spPr>
          <a:xfrm>
            <a:off x="67410" y="6543673"/>
            <a:ext cx="5695215" cy="276999"/>
          </a:xfrm>
          <a:prstGeom prst="rect">
            <a:avLst/>
          </a:prstGeom>
          <a:ln>
            <a:solidFill>
              <a:schemeClr val="accent1"/>
            </a:solidFill>
          </a:ln>
        </p:spPr>
        <p:txBody>
          <a:bodyPr wrap="square">
            <a:spAutoFit/>
          </a:bodyPr>
          <a:lstStyle/>
          <a:p>
            <a:r>
              <a:rPr lang="en-GB" sz="1200" dirty="0">
                <a:solidFill>
                  <a:schemeClr val="bg1"/>
                </a:solidFill>
              </a:rPr>
              <a:t>paper - Deloitte - Operating-an-energy-platform - </a:t>
            </a:r>
            <a:r>
              <a:rPr lang="en-GB" sz="1200" dirty="0" err="1">
                <a:solidFill>
                  <a:schemeClr val="bg1"/>
                </a:solidFill>
              </a:rPr>
              <a:t>fev</a:t>
            </a:r>
            <a:r>
              <a:rPr lang="en-GB" sz="1200" dirty="0">
                <a:solidFill>
                  <a:schemeClr val="bg1"/>
                </a:solidFill>
              </a:rPr>
              <a:t> 2020 - MUITO </a:t>
            </a:r>
            <a:r>
              <a:rPr lang="en-GB" sz="1200" dirty="0" err="1">
                <a:solidFill>
                  <a:schemeClr val="bg1"/>
                </a:solidFill>
              </a:rPr>
              <a:t>MUITO</a:t>
            </a:r>
            <a:r>
              <a:rPr lang="en-GB" sz="1200" dirty="0">
                <a:solidFill>
                  <a:schemeClr val="bg1"/>
                </a:solidFill>
              </a:rPr>
              <a:t> BOM.pdf</a:t>
            </a:r>
          </a:p>
        </p:txBody>
      </p:sp>
      <p:pic>
        <p:nvPicPr>
          <p:cNvPr id="7" name="Picture 6">
            <a:extLst>
              <a:ext uri="{FF2B5EF4-FFF2-40B4-BE49-F238E27FC236}">
                <a16:creationId xmlns:a16="http://schemas.microsoft.com/office/drawing/2014/main" id="{BF3E1720-41E6-4F2D-8D09-0F0297EB98BD}"/>
              </a:ext>
            </a:extLst>
          </p:cNvPr>
          <p:cNvPicPr>
            <a:picLocks noChangeAspect="1"/>
          </p:cNvPicPr>
          <p:nvPr/>
        </p:nvPicPr>
        <p:blipFill>
          <a:blip r:embed="rId3"/>
          <a:stretch>
            <a:fillRect/>
          </a:stretch>
        </p:blipFill>
        <p:spPr>
          <a:xfrm>
            <a:off x="6576646" y="1157286"/>
            <a:ext cx="5501054" cy="4458041"/>
          </a:xfrm>
          <a:prstGeom prst="rect">
            <a:avLst/>
          </a:prstGeom>
          <a:ln>
            <a:solidFill>
              <a:schemeClr val="accent1"/>
            </a:solidFill>
          </a:ln>
        </p:spPr>
      </p:pic>
      <p:sp>
        <p:nvSpPr>
          <p:cNvPr id="2" name="TextBox 1">
            <a:extLst>
              <a:ext uri="{FF2B5EF4-FFF2-40B4-BE49-F238E27FC236}">
                <a16:creationId xmlns:a16="http://schemas.microsoft.com/office/drawing/2014/main" id="{BF6C02AF-B887-46C5-A1A0-07F8619BF098}"/>
              </a:ext>
            </a:extLst>
          </p:cNvPr>
          <p:cNvSpPr txBox="1"/>
          <p:nvPr/>
        </p:nvSpPr>
        <p:spPr>
          <a:xfrm>
            <a:off x="131885" y="5923238"/>
            <a:ext cx="3689280" cy="369332"/>
          </a:xfrm>
          <a:prstGeom prst="rect">
            <a:avLst/>
          </a:prstGeom>
          <a:noFill/>
          <a:ln>
            <a:solidFill>
              <a:schemeClr val="accent1"/>
            </a:solidFill>
          </a:ln>
        </p:spPr>
        <p:txBody>
          <a:bodyPr wrap="none" rtlCol="0">
            <a:spAutoFit/>
          </a:bodyPr>
          <a:lstStyle/>
          <a:p>
            <a:r>
              <a:rPr lang="pt-BR" dirty="0">
                <a:solidFill>
                  <a:srgbClr val="FF0000"/>
                </a:solidFill>
              </a:rPr>
              <a:t>SSEV = </a:t>
            </a:r>
            <a:r>
              <a:rPr lang="pt-BR" dirty="0" err="1">
                <a:solidFill>
                  <a:srgbClr val="FF0000"/>
                </a:solidFill>
              </a:rPr>
              <a:t>Solar+Storage+Electric</a:t>
            </a:r>
            <a:r>
              <a:rPr lang="pt-BR" dirty="0">
                <a:solidFill>
                  <a:srgbClr val="FF0000"/>
                </a:solidFill>
              </a:rPr>
              <a:t> </a:t>
            </a:r>
            <a:r>
              <a:rPr lang="pt-BR" dirty="0" err="1">
                <a:solidFill>
                  <a:srgbClr val="FF0000"/>
                </a:solidFill>
              </a:rPr>
              <a:t>Vehicle</a:t>
            </a:r>
            <a:endParaRPr lang="en-GB" dirty="0">
              <a:solidFill>
                <a:srgbClr val="FF0000"/>
              </a:solidFill>
            </a:endParaRPr>
          </a:p>
        </p:txBody>
      </p:sp>
      <p:sp>
        <p:nvSpPr>
          <p:cNvPr id="4" name="TextBox 3">
            <a:extLst>
              <a:ext uri="{FF2B5EF4-FFF2-40B4-BE49-F238E27FC236}">
                <a16:creationId xmlns:a16="http://schemas.microsoft.com/office/drawing/2014/main" id="{10975FB1-F1F7-468A-AB29-F20EEA44F49C}"/>
              </a:ext>
            </a:extLst>
          </p:cNvPr>
          <p:cNvSpPr txBox="1"/>
          <p:nvPr/>
        </p:nvSpPr>
        <p:spPr>
          <a:xfrm>
            <a:off x="202956" y="181287"/>
            <a:ext cx="11874743" cy="738664"/>
          </a:xfrm>
          <a:prstGeom prst="rect">
            <a:avLst/>
          </a:prstGeom>
          <a:noFill/>
          <a:ln>
            <a:solidFill>
              <a:schemeClr val="accent1"/>
            </a:solidFill>
          </a:ln>
        </p:spPr>
        <p:txBody>
          <a:bodyPr wrap="square" rtlCol="0">
            <a:spAutoFit/>
          </a:bodyPr>
          <a:lstStyle/>
          <a:p>
            <a:r>
              <a:rPr lang="pt-BR" sz="1400" b="1" dirty="0">
                <a:solidFill>
                  <a:srgbClr val="FF0000"/>
                </a:solidFill>
              </a:rPr>
              <a:t>Community </a:t>
            </a:r>
            <a:r>
              <a:rPr lang="pt-BR" sz="1400" b="1" dirty="0" err="1">
                <a:solidFill>
                  <a:srgbClr val="FF0000"/>
                </a:solidFill>
              </a:rPr>
              <a:t>Choice</a:t>
            </a:r>
            <a:r>
              <a:rPr lang="pt-BR" sz="1400" b="1" dirty="0">
                <a:solidFill>
                  <a:srgbClr val="FF0000"/>
                </a:solidFill>
              </a:rPr>
              <a:t> </a:t>
            </a:r>
            <a:r>
              <a:rPr lang="pt-BR" sz="1400" b="1" dirty="0" err="1">
                <a:solidFill>
                  <a:srgbClr val="FF0000"/>
                </a:solidFill>
              </a:rPr>
              <a:t>Aggregation</a:t>
            </a:r>
            <a:r>
              <a:rPr lang="pt-BR" sz="1400" b="1" dirty="0">
                <a:solidFill>
                  <a:srgbClr val="FF0000"/>
                </a:solidFill>
              </a:rPr>
              <a:t> = </a:t>
            </a:r>
            <a:r>
              <a:rPr lang="en-GB" sz="1400" b="1" dirty="0">
                <a:solidFill>
                  <a:srgbClr val="FF0000"/>
                </a:solidFill>
              </a:rPr>
              <a:t>California’s three big investor-owned utilities — Southern California Edison and Pacific Gas &amp; Electric are the other two — are losing a growing number of customers to government-run power providers called community choice aggregators, or CCAs. There’s a good chance the monopoly utilities will lose the vast majority of their energy sales to CCAs and other energy providers over the next few years.</a:t>
            </a:r>
          </a:p>
        </p:txBody>
      </p:sp>
      <p:sp>
        <p:nvSpPr>
          <p:cNvPr id="8" name="Rectangle 7">
            <a:extLst>
              <a:ext uri="{FF2B5EF4-FFF2-40B4-BE49-F238E27FC236}">
                <a16:creationId xmlns:a16="http://schemas.microsoft.com/office/drawing/2014/main" id="{CDB42245-F47B-460F-BB57-7F8E457B9D53}"/>
              </a:ext>
            </a:extLst>
          </p:cNvPr>
          <p:cNvSpPr/>
          <p:nvPr/>
        </p:nvSpPr>
        <p:spPr>
          <a:xfrm>
            <a:off x="2655277" y="3692769"/>
            <a:ext cx="3525715" cy="325316"/>
          </a:xfrm>
          <a:prstGeom prst="rect">
            <a:avLst/>
          </a:prstGeom>
          <a:solidFill>
            <a:schemeClr val="accent2">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1D96BB1-730D-42F5-A76E-CD140F1BBCBA}"/>
              </a:ext>
            </a:extLst>
          </p:cNvPr>
          <p:cNvSpPr/>
          <p:nvPr/>
        </p:nvSpPr>
        <p:spPr>
          <a:xfrm>
            <a:off x="3944471" y="5776434"/>
            <a:ext cx="8115643" cy="738664"/>
          </a:xfrm>
          <a:prstGeom prst="rect">
            <a:avLst/>
          </a:prstGeom>
          <a:noFill/>
          <a:ln>
            <a:solidFill>
              <a:schemeClr val="accent1"/>
            </a:solidFill>
          </a:ln>
        </p:spPr>
        <p:txBody>
          <a:bodyPr wrap="square" rtlCol="0">
            <a:spAutoFit/>
          </a:bodyPr>
          <a:lstStyle/>
          <a:p>
            <a:r>
              <a:rPr lang="en-GB" sz="1400" dirty="0">
                <a:solidFill>
                  <a:srgbClr val="FF0000"/>
                </a:solidFill>
              </a:rPr>
              <a:t>California had </a:t>
            </a:r>
            <a:r>
              <a:rPr lang="en-GB" sz="1400" dirty="0">
                <a:solidFill>
                  <a:srgbClr val="FF0000"/>
                </a:solidFill>
                <a:hlinkClick r:id="rId4"/>
              </a:rPr>
              <a:t>19 community choice providers</a:t>
            </a:r>
            <a:r>
              <a:rPr lang="en-GB" sz="1400" dirty="0">
                <a:solidFill>
                  <a:srgbClr val="FF0000"/>
                </a:solidFill>
              </a:rPr>
              <a:t> serving 2.6 million homes and businesses last year. Nearly 1 million homes in Los Angeles and Ventura counties </a:t>
            </a:r>
            <a:r>
              <a:rPr lang="en-GB" sz="1400" dirty="0">
                <a:solidFill>
                  <a:srgbClr val="FF0000"/>
                </a:solidFill>
                <a:hlinkClick r:id="rId5"/>
              </a:rPr>
              <a:t>are being enrolled this month in Clean Power Alliance, the state’s biggest CCA</a:t>
            </a:r>
            <a:r>
              <a:rPr lang="en-GB" sz="1400" dirty="0">
                <a:solidFill>
                  <a:srgbClr val="FF0000"/>
                </a:solidFill>
              </a:rPr>
              <a:t>.</a:t>
            </a:r>
          </a:p>
        </p:txBody>
      </p:sp>
    </p:spTree>
    <p:extLst>
      <p:ext uri="{BB962C8B-B14F-4D97-AF65-F5344CB8AC3E}">
        <p14:creationId xmlns:p14="http://schemas.microsoft.com/office/powerpoint/2010/main" val="3060949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BBC395-DCEC-48F7-9F80-1263BC94A373}"/>
              </a:ext>
            </a:extLst>
          </p:cNvPr>
          <p:cNvPicPr>
            <a:picLocks noChangeAspect="1"/>
          </p:cNvPicPr>
          <p:nvPr/>
        </p:nvPicPr>
        <p:blipFill>
          <a:blip r:embed="rId2"/>
          <a:stretch>
            <a:fillRect/>
          </a:stretch>
        </p:blipFill>
        <p:spPr>
          <a:xfrm>
            <a:off x="754673" y="650614"/>
            <a:ext cx="10682654" cy="5556771"/>
          </a:xfrm>
          <a:prstGeom prst="rect">
            <a:avLst/>
          </a:prstGeom>
          <a:ln w="28575">
            <a:solidFill>
              <a:schemeClr val="accent1"/>
            </a:solidFill>
          </a:ln>
        </p:spPr>
      </p:pic>
    </p:spTree>
    <p:extLst>
      <p:ext uri="{BB962C8B-B14F-4D97-AF65-F5344CB8AC3E}">
        <p14:creationId xmlns:p14="http://schemas.microsoft.com/office/powerpoint/2010/main" val="391721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BBF128-04CE-467C-97EA-D529A0E47E89}"/>
              </a:ext>
            </a:extLst>
          </p:cNvPr>
          <p:cNvPicPr>
            <a:picLocks noChangeAspect="1"/>
          </p:cNvPicPr>
          <p:nvPr/>
        </p:nvPicPr>
        <p:blipFill>
          <a:blip r:embed="rId2"/>
          <a:stretch>
            <a:fillRect/>
          </a:stretch>
        </p:blipFill>
        <p:spPr>
          <a:xfrm>
            <a:off x="395653" y="523725"/>
            <a:ext cx="11254154" cy="5935934"/>
          </a:xfrm>
          <a:prstGeom prst="rect">
            <a:avLst/>
          </a:prstGeom>
          <a:ln w="28575">
            <a:solidFill>
              <a:schemeClr val="accent1"/>
            </a:solidFill>
          </a:ln>
        </p:spPr>
      </p:pic>
    </p:spTree>
    <p:extLst>
      <p:ext uri="{BB962C8B-B14F-4D97-AF65-F5344CB8AC3E}">
        <p14:creationId xmlns:p14="http://schemas.microsoft.com/office/powerpoint/2010/main" val="5013342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F5FBBF-F84A-47B5-BA67-DD42A575954F}"/>
              </a:ext>
            </a:extLst>
          </p:cNvPr>
          <p:cNvSpPr txBox="1"/>
          <p:nvPr/>
        </p:nvSpPr>
        <p:spPr>
          <a:xfrm>
            <a:off x="381000" y="266519"/>
            <a:ext cx="4011490" cy="265457"/>
          </a:xfrm>
          <a:prstGeom prst="rect">
            <a:avLst/>
          </a:prstGeom>
          <a:noFill/>
          <a:ln>
            <a:solidFill>
              <a:schemeClr val="accent1"/>
            </a:solidFill>
          </a:ln>
        </p:spPr>
        <p:txBody>
          <a:bodyPr wrap="square">
            <a:spAutoFit/>
          </a:bodyPr>
          <a:lstStyle/>
          <a:p>
            <a:pPr algn="just">
              <a:lnSpc>
                <a:spcPct val="107000"/>
              </a:lnSpc>
              <a:spcAft>
                <a:spcPts val="0"/>
              </a:spcAft>
            </a:pPr>
            <a:r>
              <a:rPr lang="en-GB" sz="1100" u="sng" dirty="0">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https://news.energysage.com/pge-rate-schedule-increase-solar/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PG&amp;E rate schedule increase and solar">
            <a:extLst>
              <a:ext uri="{FF2B5EF4-FFF2-40B4-BE49-F238E27FC236}">
                <a16:creationId xmlns:a16="http://schemas.microsoft.com/office/drawing/2014/main" id="{83BC516C-74A3-4D5A-8021-39BBA5D022E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81000" y="603445"/>
            <a:ext cx="4358054" cy="2122170"/>
          </a:xfrm>
          <a:prstGeom prst="rect">
            <a:avLst/>
          </a:prstGeom>
          <a:noFill/>
          <a:ln>
            <a:solidFill>
              <a:schemeClr val="accent1"/>
            </a:solidFill>
          </a:ln>
        </p:spPr>
      </p:pic>
      <p:sp>
        <p:nvSpPr>
          <p:cNvPr id="6" name="TextBox 5">
            <a:extLst>
              <a:ext uri="{FF2B5EF4-FFF2-40B4-BE49-F238E27FC236}">
                <a16:creationId xmlns:a16="http://schemas.microsoft.com/office/drawing/2014/main" id="{B7A7D79B-2B04-4613-80BA-37219756DD2F}"/>
              </a:ext>
            </a:extLst>
          </p:cNvPr>
          <p:cNvSpPr txBox="1"/>
          <p:nvPr/>
        </p:nvSpPr>
        <p:spPr>
          <a:xfrm>
            <a:off x="381000" y="2868552"/>
            <a:ext cx="3643313" cy="477759"/>
          </a:xfrm>
          <a:prstGeom prst="rect">
            <a:avLst/>
          </a:prstGeom>
          <a:noFill/>
          <a:ln>
            <a:solidFill>
              <a:schemeClr val="accent1"/>
            </a:solidFill>
          </a:ln>
        </p:spPr>
        <p:txBody>
          <a:bodyPr wrap="square">
            <a:spAutoFit/>
          </a:bodyPr>
          <a:lstStyle/>
          <a:p>
            <a:pPr algn="just" fontAlgn="base">
              <a:lnSpc>
                <a:spcPct val="107000"/>
              </a:lnSpc>
              <a:spcAft>
                <a:spcPts val="0"/>
              </a:spcAft>
            </a:pPr>
            <a:r>
              <a:rPr lang="en-GB" sz="1200" b="1" kern="1800" dirty="0">
                <a:effectLst/>
                <a:latin typeface="Georgia" panose="02040502050405020303" pitchFamily="18" charset="0"/>
                <a:ea typeface="Times New Roman" panose="02020603050405020304" pitchFamily="18" charset="0"/>
                <a:cs typeface="Times New Roman" panose="02020603050405020304" pitchFamily="18" charset="0"/>
              </a:rPr>
              <a:t>Which PG&amp;E rate schedule is best for solar? </a:t>
            </a:r>
          </a:p>
          <a:p>
            <a:pPr algn="just" fontAlgn="base">
              <a:lnSpc>
                <a:spcPct val="107000"/>
              </a:lnSpc>
              <a:spcAft>
                <a:spcPts val="0"/>
              </a:spcAft>
            </a:pPr>
            <a:r>
              <a:rPr lang="en-GB" sz="1200" b="1" kern="1800" dirty="0">
                <a:effectLst/>
                <a:latin typeface="Georgia" panose="02040502050405020303" pitchFamily="18" charset="0"/>
                <a:ea typeface="Times New Roman" panose="02020603050405020304" pitchFamily="18" charset="0"/>
                <a:cs typeface="Times New Roman" panose="02020603050405020304" pitchFamily="18" charset="0"/>
              </a:rPr>
              <a:t>Understanding peak hours</a:t>
            </a:r>
            <a:endParaRPr lang="en-GB" sz="7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8C891BB-0CA5-48FA-B9D4-38BE4F385988}"/>
              </a:ext>
            </a:extLst>
          </p:cNvPr>
          <p:cNvSpPr txBox="1"/>
          <p:nvPr/>
        </p:nvSpPr>
        <p:spPr>
          <a:xfrm>
            <a:off x="4891821" y="531976"/>
            <a:ext cx="7192107" cy="5355312"/>
          </a:xfrm>
          <a:prstGeom prst="rect">
            <a:avLst/>
          </a:prstGeom>
          <a:noFill/>
          <a:ln>
            <a:solidFill>
              <a:schemeClr val="accent1"/>
            </a:solidFill>
          </a:ln>
        </p:spPr>
        <p:txBody>
          <a:bodyPr wrap="square">
            <a:spAutoFit/>
          </a:bodyPr>
          <a:lstStyle/>
          <a:p>
            <a:r>
              <a:rPr lang="en-GB" sz="1800" dirty="0">
                <a:solidFill>
                  <a:srgbClr val="565656"/>
                </a:solidFill>
                <a:effectLst/>
                <a:latin typeface="Helvetica" panose="020B0604020202020204" pitchFamily="34" charset="0"/>
                <a:ea typeface="Calibri" panose="020F0502020204030204" pitchFamily="34" charset="0"/>
              </a:rPr>
              <a:t>The new PG&amp;E rate schedule introduces an additional factor: </a:t>
            </a:r>
            <a:r>
              <a:rPr lang="en-GB" sz="1800" b="1" dirty="0">
                <a:solidFill>
                  <a:srgbClr val="565656"/>
                </a:solidFill>
                <a:effectLst/>
                <a:latin typeface="Helvetica" panose="020B0604020202020204" pitchFamily="34" charset="0"/>
                <a:ea typeface="Calibri" panose="020F0502020204030204" pitchFamily="34" charset="0"/>
              </a:rPr>
              <a:t>time of use (TOU) rates. </a:t>
            </a:r>
          </a:p>
          <a:p>
            <a:endParaRPr lang="en-GB" b="1" dirty="0">
              <a:solidFill>
                <a:srgbClr val="565656"/>
              </a:solidFill>
              <a:latin typeface="Helvetica" panose="020B0604020202020204" pitchFamily="34" charset="0"/>
            </a:endParaRPr>
          </a:p>
          <a:p>
            <a:r>
              <a:rPr lang="en-GB" sz="1800" dirty="0">
                <a:solidFill>
                  <a:srgbClr val="565656"/>
                </a:solidFill>
                <a:effectLst/>
                <a:latin typeface="Helvetica" panose="020B0604020202020204" pitchFamily="34" charset="0"/>
                <a:ea typeface="Calibri" panose="020F0502020204030204" pitchFamily="34" charset="0"/>
              </a:rPr>
              <a:t>Rather, TOU rates more accurately reflect how electricity prices vary throughout the day. When you pay a flat per-kWh rate regardless of the time of day, you probably don’t realize that your electricity costs more to generate and deliver when demand is high. TOU rates reflect these differences to encourage you to shift your electricity use away from costly peak hours.</a:t>
            </a:r>
            <a:endParaRPr lang="en-GB" sz="1800" b="1" dirty="0">
              <a:solidFill>
                <a:srgbClr val="565656"/>
              </a:solidFill>
              <a:effectLst/>
              <a:latin typeface="Helvetica" panose="020B0604020202020204" pitchFamily="34" charset="0"/>
              <a:ea typeface="Calibri" panose="020F0502020204030204" pitchFamily="34" charset="0"/>
            </a:endParaRPr>
          </a:p>
          <a:p>
            <a:endParaRPr lang="en-GB" b="1" dirty="0">
              <a:solidFill>
                <a:srgbClr val="565656"/>
              </a:solidFill>
              <a:latin typeface="Helvetica" panose="020B0604020202020204" pitchFamily="34" charset="0"/>
            </a:endParaRPr>
          </a:p>
          <a:p>
            <a:r>
              <a:rPr lang="en-GB" sz="1800" dirty="0">
                <a:solidFill>
                  <a:srgbClr val="565656"/>
                </a:solidFill>
                <a:effectLst/>
                <a:latin typeface="Helvetica" panose="020B0604020202020204" pitchFamily="34" charset="0"/>
                <a:ea typeface="Calibri" panose="020F0502020204030204" pitchFamily="34" charset="0"/>
              </a:rPr>
              <a:t>There are a few different TOU plans that PG&amp;E customers can choose from depending on their electricity use patterns. The primary difference between each plan is where the peak hours fall: the </a:t>
            </a:r>
            <a:r>
              <a:rPr lang="en-GB" sz="1800" u="sng" dirty="0">
                <a:solidFill>
                  <a:srgbClr val="CA6F20"/>
                </a:solidFill>
                <a:effectLst/>
                <a:latin typeface="Helvetica" panose="020B0604020202020204" pitchFamily="34" charset="0"/>
                <a:ea typeface="Calibri" panose="020F0502020204030204" pitchFamily="34" charset="0"/>
                <a:hlinkClick r:id="rId4"/>
              </a:rPr>
              <a:t>ETOU-A</a:t>
            </a:r>
            <a:r>
              <a:rPr lang="en-GB" sz="1800" dirty="0">
                <a:solidFill>
                  <a:srgbClr val="565656"/>
                </a:solidFill>
                <a:effectLst/>
                <a:latin typeface="Helvetica" panose="020B0604020202020204" pitchFamily="34" charset="0"/>
                <a:ea typeface="Calibri" panose="020F0502020204030204" pitchFamily="34" charset="0"/>
              </a:rPr>
              <a:t> plan has peak hours from 3 to 8 p.m., while the </a:t>
            </a:r>
            <a:r>
              <a:rPr lang="en-GB" sz="1800" u="sng" dirty="0">
                <a:solidFill>
                  <a:srgbClr val="CA6F20"/>
                </a:solidFill>
                <a:effectLst/>
                <a:latin typeface="Helvetica" panose="020B0604020202020204" pitchFamily="34" charset="0"/>
                <a:ea typeface="Calibri" panose="020F0502020204030204" pitchFamily="34" charset="0"/>
                <a:hlinkClick r:id="rId5"/>
              </a:rPr>
              <a:t>ETOU-B</a:t>
            </a:r>
            <a:r>
              <a:rPr lang="en-GB" sz="1800" dirty="0">
                <a:solidFill>
                  <a:srgbClr val="565656"/>
                </a:solidFill>
                <a:effectLst/>
                <a:latin typeface="Helvetica" panose="020B0604020202020204" pitchFamily="34" charset="0"/>
                <a:ea typeface="Calibri" panose="020F0502020204030204" pitchFamily="34" charset="0"/>
              </a:rPr>
              <a:t> plan has peak hours from 4 to 9 p.m. The ETOU-A plan also has a “baseline allowance” that makes it more economical for customers who have relatively low monthly electricity use. Both of these plans have higher overall rates during the summer (May through October) than in the winter (November through April). </a:t>
            </a:r>
            <a:endParaRPr lang="en-GB" dirty="0"/>
          </a:p>
        </p:txBody>
      </p:sp>
    </p:spTree>
    <p:extLst>
      <p:ext uri="{BB962C8B-B14F-4D97-AF65-F5344CB8AC3E}">
        <p14:creationId xmlns:p14="http://schemas.microsoft.com/office/powerpoint/2010/main" val="35974046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74E24D-6C84-4570-B43D-A0EC1BF574EF}"/>
              </a:ext>
            </a:extLst>
          </p:cNvPr>
          <p:cNvSpPr txBox="1"/>
          <p:nvPr/>
        </p:nvSpPr>
        <p:spPr>
          <a:xfrm>
            <a:off x="332642" y="638126"/>
            <a:ext cx="4011490" cy="265457"/>
          </a:xfrm>
          <a:prstGeom prst="rect">
            <a:avLst/>
          </a:prstGeom>
          <a:noFill/>
          <a:ln>
            <a:solidFill>
              <a:schemeClr val="accent1"/>
            </a:solidFill>
          </a:ln>
        </p:spPr>
        <p:txBody>
          <a:bodyPr wrap="square">
            <a:spAutoFit/>
          </a:bodyPr>
          <a:lstStyle/>
          <a:p>
            <a:pPr algn="just">
              <a:lnSpc>
                <a:spcPct val="107000"/>
              </a:lnSpc>
              <a:spcAft>
                <a:spcPts val="0"/>
              </a:spcAft>
            </a:pPr>
            <a:r>
              <a:rPr lang="en-GB" sz="1100" u="sng" dirty="0">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https://news.energysage.com/pge-rate-schedule-increase-solar/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PG&amp;E rate schedule increase and solar">
            <a:extLst>
              <a:ext uri="{FF2B5EF4-FFF2-40B4-BE49-F238E27FC236}">
                <a16:creationId xmlns:a16="http://schemas.microsoft.com/office/drawing/2014/main" id="{1DC0D9D7-DBEB-49BE-A94C-173BCE180B3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04421" y="1009735"/>
            <a:ext cx="4358054" cy="2122170"/>
          </a:xfrm>
          <a:prstGeom prst="rect">
            <a:avLst/>
          </a:prstGeom>
          <a:noFill/>
          <a:ln>
            <a:solidFill>
              <a:schemeClr val="accent1"/>
            </a:solidFill>
          </a:ln>
        </p:spPr>
      </p:pic>
      <p:sp>
        <p:nvSpPr>
          <p:cNvPr id="7" name="TextBox 6">
            <a:extLst>
              <a:ext uri="{FF2B5EF4-FFF2-40B4-BE49-F238E27FC236}">
                <a16:creationId xmlns:a16="http://schemas.microsoft.com/office/drawing/2014/main" id="{C31C3748-E4C9-4CF7-8905-55E2C2FDB451}"/>
              </a:ext>
            </a:extLst>
          </p:cNvPr>
          <p:cNvSpPr txBox="1"/>
          <p:nvPr/>
        </p:nvSpPr>
        <p:spPr>
          <a:xfrm>
            <a:off x="4810857" y="472054"/>
            <a:ext cx="7048501" cy="863057"/>
          </a:xfrm>
          <a:prstGeom prst="rect">
            <a:avLst/>
          </a:prstGeom>
          <a:noFill/>
          <a:ln>
            <a:solidFill>
              <a:schemeClr val="accent1"/>
            </a:solidFill>
          </a:ln>
        </p:spPr>
        <p:txBody>
          <a:bodyPr wrap="square">
            <a:spAutoFit/>
          </a:bodyPr>
          <a:lstStyle/>
          <a:p>
            <a:pPr algn="just" fontAlgn="base">
              <a:lnSpc>
                <a:spcPct val="107000"/>
              </a:lnSpc>
              <a:spcAft>
                <a:spcPts val="0"/>
              </a:spcAft>
            </a:pPr>
            <a:r>
              <a:rPr lang="en-GB" sz="2400" b="1" kern="1800" dirty="0">
                <a:effectLst/>
                <a:latin typeface="Georgia" panose="02040502050405020303" pitchFamily="18" charset="0"/>
                <a:ea typeface="Times New Roman" panose="02020603050405020304" pitchFamily="18" charset="0"/>
                <a:cs typeface="Times New Roman" panose="02020603050405020304" pitchFamily="18" charset="0"/>
              </a:rPr>
              <a:t>Which PG&amp;E rate schedule is best for solar? </a:t>
            </a:r>
          </a:p>
          <a:p>
            <a:pPr algn="just" fontAlgn="base">
              <a:lnSpc>
                <a:spcPct val="107000"/>
              </a:lnSpc>
              <a:spcAft>
                <a:spcPts val="0"/>
              </a:spcAft>
            </a:pPr>
            <a:r>
              <a:rPr lang="en-GB" sz="2400" b="1" kern="1800" dirty="0">
                <a:effectLst/>
                <a:latin typeface="Georgia" panose="02040502050405020303" pitchFamily="18" charset="0"/>
                <a:ea typeface="Times New Roman" panose="02020603050405020304" pitchFamily="18" charset="0"/>
                <a:cs typeface="Times New Roman" panose="02020603050405020304" pitchFamily="18" charset="0"/>
              </a:rPr>
              <a:t>Understanding peak hours</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4012BD4-D3B4-4FFA-94F6-8DDF3D075CCF}"/>
              </a:ext>
            </a:extLst>
          </p:cNvPr>
          <p:cNvSpPr txBox="1"/>
          <p:nvPr/>
        </p:nvSpPr>
        <p:spPr>
          <a:xfrm>
            <a:off x="4939078" y="1668223"/>
            <a:ext cx="7027253" cy="1200329"/>
          </a:xfrm>
          <a:prstGeom prst="rect">
            <a:avLst/>
          </a:prstGeom>
          <a:noFill/>
          <a:ln>
            <a:solidFill>
              <a:schemeClr val="accent1"/>
            </a:solidFill>
          </a:ln>
        </p:spPr>
        <p:txBody>
          <a:bodyPr wrap="square">
            <a:spAutoFit/>
          </a:bodyPr>
          <a:lstStyle/>
          <a:p>
            <a:pPr fontAlgn="base"/>
            <a:r>
              <a:rPr lang="en-GB" sz="1800" dirty="0">
                <a:solidFill>
                  <a:srgbClr val="565656"/>
                </a:solidFill>
                <a:effectLst/>
                <a:latin typeface="Helvetica" panose="020B0604020202020204" pitchFamily="34" charset="0"/>
                <a:ea typeface="Times New Roman" panose="02020603050405020304" pitchFamily="18" charset="0"/>
              </a:rPr>
              <a:t>If you have an electric vehicle, there are also </a:t>
            </a:r>
            <a:r>
              <a:rPr lang="en-GB" sz="1800" u="none" strike="noStrike" dirty="0">
                <a:solidFill>
                  <a:srgbClr val="CA6F20"/>
                </a:solidFill>
                <a:effectLst/>
                <a:latin typeface="Helvetica" panose="020B0604020202020204" pitchFamily="34" charset="0"/>
                <a:ea typeface="Times New Roman" panose="02020603050405020304" pitchFamily="18" charset="0"/>
                <a:hlinkClick r:id="rId4"/>
              </a:rPr>
              <a:t>special TOU rates</a:t>
            </a:r>
            <a:r>
              <a:rPr lang="en-GB" sz="1800" dirty="0">
                <a:solidFill>
                  <a:srgbClr val="565656"/>
                </a:solidFill>
                <a:effectLst/>
                <a:latin typeface="Helvetica" panose="020B0604020202020204" pitchFamily="34" charset="0"/>
                <a:ea typeface="Times New Roman" panose="02020603050405020304" pitchFamily="18" charset="0"/>
              </a:rPr>
              <a:t> that offer a lower rate overnight. These TOU rates will significantly reduce the cost of charging your electric car so long as it’s during </a:t>
            </a:r>
            <a:r>
              <a:rPr lang="en-GB" sz="1800" dirty="0" err="1">
                <a:solidFill>
                  <a:srgbClr val="565656"/>
                </a:solidFill>
                <a:effectLst/>
                <a:latin typeface="Helvetica" panose="020B0604020202020204" pitchFamily="34" charset="0"/>
                <a:ea typeface="Times New Roman" panose="02020603050405020304" pitchFamily="18" charset="0"/>
              </a:rPr>
              <a:t>nighttime</a:t>
            </a:r>
            <a:r>
              <a:rPr lang="en-GB" sz="1800" dirty="0">
                <a:solidFill>
                  <a:srgbClr val="565656"/>
                </a:solidFill>
                <a:effectLst/>
                <a:latin typeface="Helvetica" panose="020B0604020202020204" pitchFamily="34" charset="0"/>
                <a:ea typeface="Times New Roman" panose="02020603050405020304" pitchFamily="18" charset="0"/>
              </a:rPr>
              <a:t> hours.</a:t>
            </a:r>
            <a:endParaRPr lang="en-GB" sz="2400" dirty="0">
              <a:effectLst/>
              <a:latin typeface="Times New Roman" panose="02020603050405020304" pitchFamily="18" charset="0"/>
              <a:ea typeface="Times New Roman" panose="02020603050405020304" pitchFamily="18" charset="0"/>
            </a:endParaRPr>
          </a:p>
        </p:txBody>
      </p:sp>
      <p:pic>
        <p:nvPicPr>
          <p:cNvPr id="10" name="Picture 9" descr="PG&amp;E EV TOU pricing">
            <a:extLst>
              <a:ext uri="{FF2B5EF4-FFF2-40B4-BE49-F238E27FC236}">
                <a16:creationId xmlns:a16="http://schemas.microsoft.com/office/drawing/2014/main" id="{DCA0F257-D502-49C4-A0AB-51404ABE22D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638838" y="3511690"/>
            <a:ext cx="8736086" cy="3216262"/>
          </a:xfrm>
          <a:prstGeom prst="rect">
            <a:avLst/>
          </a:prstGeom>
          <a:noFill/>
          <a:ln>
            <a:solidFill>
              <a:schemeClr val="accent1"/>
            </a:solidFill>
          </a:ln>
        </p:spPr>
      </p:pic>
    </p:spTree>
    <p:extLst>
      <p:ext uri="{BB962C8B-B14F-4D97-AF65-F5344CB8AC3E}">
        <p14:creationId xmlns:p14="http://schemas.microsoft.com/office/powerpoint/2010/main" val="263799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044FC5-0F8A-4749-A902-A14C208AC32E}"/>
              </a:ext>
            </a:extLst>
          </p:cNvPr>
          <p:cNvPicPr>
            <a:picLocks noChangeAspect="1"/>
          </p:cNvPicPr>
          <p:nvPr/>
        </p:nvPicPr>
        <p:blipFill>
          <a:blip r:embed="rId2"/>
          <a:stretch>
            <a:fillRect/>
          </a:stretch>
        </p:blipFill>
        <p:spPr>
          <a:xfrm>
            <a:off x="184639" y="197827"/>
            <a:ext cx="3665733" cy="4312627"/>
          </a:xfrm>
          <a:prstGeom prst="rect">
            <a:avLst/>
          </a:prstGeom>
          <a:ln>
            <a:solidFill>
              <a:schemeClr val="accent1"/>
            </a:solidFill>
          </a:ln>
        </p:spPr>
      </p:pic>
      <p:sp>
        <p:nvSpPr>
          <p:cNvPr id="5" name="TextBox 4">
            <a:extLst>
              <a:ext uri="{FF2B5EF4-FFF2-40B4-BE49-F238E27FC236}">
                <a16:creationId xmlns:a16="http://schemas.microsoft.com/office/drawing/2014/main" id="{8BDACF33-44B3-4817-AC59-F2ABE7C370D0}"/>
              </a:ext>
            </a:extLst>
          </p:cNvPr>
          <p:cNvSpPr txBox="1"/>
          <p:nvPr/>
        </p:nvSpPr>
        <p:spPr>
          <a:xfrm>
            <a:off x="4070838" y="197827"/>
            <a:ext cx="7936523" cy="6370975"/>
          </a:xfrm>
          <a:prstGeom prst="rect">
            <a:avLst/>
          </a:prstGeom>
          <a:noFill/>
          <a:ln>
            <a:solidFill>
              <a:schemeClr val="accent1"/>
            </a:solidFill>
          </a:ln>
        </p:spPr>
        <p:txBody>
          <a:bodyPr wrap="square">
            <a:spAutoFit/>
          </a:bodyPr>
          <a:lstStyle/>
          <a:p>
            <a:pPr algn="l">
              <a:spcAft>
                <a:spcPts val="600"/>
              </a:spcAft>
            </a:pPr>
            <a:r>
              <a:rPr lang="en-GB" sz="1400" b="1" i="0" dirty="0">
                <a:solidFill>
                  <a:srgbClr val="000000"/>
                </a:solidFill>
                <a:effectLst/>
                <a:latin typeface="Arial" panose="020B0604020202020204" pitchFamily="34" charset="0"/>
              </a:rPr>
              <a:t>2001 bankruptcy</a:t>
            </a:r>
            <a:r>
              <a:rPr lang="en-GB" sz="1400" b="0" i="0" dirty="0">
                <a:solidFill>
                  <a:srgbClr val="54595D"/>
                </a:solidFill>
                <a:effectLst/>
                <a:latin typeface="Arial" panose="020B0604020202020204" pitchFamily="34" charset="0"/>
              </a:rPr>
              <a:t>[</a:t>
            </a:r>
            <a:r>
              <a:rPr lang="en-GB" sz="1400" b="0" i="0" u="none" strike="noStrike" dirty="0">
                <a:solidFill>
                  <a:srgbClr val="0B0080"/>
                </a:solidFill>
                <a:effectLst/>
                <a:latin typeface="Arial" panose="020B0604020202020204" pitchFamily="34" charset="0"/>
                <a:hlinkClick r:id="rId3" tooltip="Edit section: 2001 bankruptcy"/>
              </a:rPr>
              <a:t>edit</a:t>
            </a:r>
            <a:r>
              <a:rPr lang="en-GB" sz="1400" b="0" i="0" dirty="0">
                <a:solidFill>
                  <a:srgbClr val="54595D"/>
                </a:solidFill>
                <a:effectLst/>
                <a:latin typeface="Arial" panose="020B0604020202020204" pitchFamily="34" charset="0"/>
              </a:rPr>
              <a:t>]</a:t>
            </a:r>
            <a:endParaRPr lang="en-GB" sz="1400" b="1" i="0" dirty="0">
              <a:solidFill>
                <a:srgbClr val="000000"/>
              </a:solidFill>
              <a:effectLst/>
              <a:latin typeface="Arial" panose="020B0604020202020204" pitchFamily="34" charset="0"/>
            </a:endParaRPr>
          </a:p>
          <a:p>
            <a:pPr algn="l">
              <a:spcAft>
                <a:spcPts val="600"/>
              </a:spcAft>
            </a:pPr>
            <a:r>
              <a:rPr lang="en-GB" sz="1400" b="0" i="1" dirty="0">
                <a:solidFill>
                  <a:srgbClr val="202122"/>
                </a:solidFill>
                <a:effectLst/>
                <a:latin typeface="Arial" panose="020B0604020202020204" pitchFamily="34" charset="0"/>
              </a:rPr>
              <a:t>Main article: </a:t>
            </a:r>
            <a:r>
              <a:rPr lang="en-GB" sz="1400" b="0" i="1" u="none" strike="noStrike" dirty="0">
                <a:solidFill>
                  <a:srgbClr val="0B0080"/>
                </a:solidFill>
                <a:effectLst/>
                <a:latin typeface="Arial" panose="020B0604020202020204" pitchFamily="34" charset="0"/>
                <a:hlinkClick r:id="rId4" tooltip="California electricity crisis"/>
              </a:rPr>
              <a:t>California electricity crisis</a:t>
            </a:r>
            <a:endParaRPr lang="en-GB" sz="1400" b="0" i="1" dirty="0">
              <a:solidFill>
                <a:srgbClr val="202122"/>
              </a:solidFill>
              <a:effectLst/>
              <a:latin typeface="Arial" panose="020B0604020202020204" pitchFamily="34" charset="0"/>
            </a:endParaRPr>
          </a:p>
          <a:p>
            <a:pPr algn="l">
              <a:spcAft>
                <a:spcPts val="600"/>
              </a:spcAft>
            </a:pPr>
            <a:r>
              <a:rPr lang="en-GB" sz="1400" b="0" i="0" dirty="0">
                <a:solidFill>
                  <a:srgbClr val="202122"/>
                </a:solidFill>
                <a:effectLst/>
                <a:latin typeface="Arial" panose="020B0604020202020204" pitchFamily="34" charset="0"/>
              </a:rPr>
              <a:t>In 1998, a change in the regulation of California's public utilities, including PG&amp;E, began. The California Public Utility Commission (CPUC) set the rates that PG&amp;E could charge customers and required them to provide as much power as the customers wanted at rates set by the CPUC.</a:t>
            </a:r>
          </a:p>
          <a:p>
            <a:pPr algn="l">
              <a:spcAft>
                <a:spcPts val="600"/>
              </a:spcAft>
            </a:pPr>
            <a:r>
              <a:rPr lang="en-GB" sz="1400" b="0" i="0" dirty="0">
                <a:solidFill>
                  <a:srgbClr val="202122"/>
                </a:solidFill>
                <a:effectLst/>
                <a:latin typeface="Arial" panose="020B0604020202020204" pitchFamily="34" charset="0"/>
              </a:rPr>
              <a:t>In the summer of 2001 a drought in the northwest states and in California reduced the amount of hydroelectric power available. Usually PG&amp;E could buy "cheap" hydroelectric power under long term contracts with the </a:t>
            </a:r>
            <a:r>
              <a:rPr lang="en-GB" sz="1400" b="0" i="0" u="none" strike="noStrike" dirty="0">
                <a:solidFill>
                  <a:srgbClr val="0B0080"/>
                </a:solidFill>
                <a:effectLst/>
                <a:latin typeface="Arial" panose="020B0604020202020204" pitchFamily="34" charset="0"/>
                <a:hlinkClick r:id="rId5" tooltip="Bonneville Dam"/>
              </a:rPr>
              <a:t>Bonneville Dam</a:t>
            </a:r>
            <a:r>
              <a:rPr lang="en-GB" sz="1400" b="0" i="0" dirty="0">
                <a:solidFill>
                  <a:srgbClr val="202122"/>
                </a:solidFill>
                <a:effectLst/>
                <a:latin typeface="Arial" panose="020B0604020202020204" pitchFamily="34" charset="0"/>
              </a:rPr>
              <a:t> and other sources. Drought and delays in approval of new power plants and </a:t>
            </a:r>
            <a:r>
              <a:rPr lang="en-GB" sz="1400" b="0" i="0" u="none" strike="noStrike" dirty="0">
                <a:solidFill>
                  <a:srgbClr val="0B0080"/>
                </a:solidFill>
                <a:effectLst/>
                <a:latin typeface="Arial" panose="020B0604020202020204" pitchFamily="34" charset="0"/>
                <a:hlinkClick r:id="rId6" tooltip="Market manipulation"/>
              </a:rPr>
              <a:t>market manipulation</a:t>
            </a:r>
            <a:r>
              <a:rPr lang="en-GB" sz="1400" b="0" i="0" dirty="0">
                <a:solidFill>
                  <a:srgbClr val="202122"/>
                </a:solidFill>
                <a:effectLst/>
                <a:latin typeface="Arial" panose="020B0604020202020204" pitchFamily="34" charset="0"/>
              </a:rPr>
              <a:t> decreased available electric power generation capacity that could be generated in state or bought under long term contracts out of state. Hot weather brought on higher usage, </a:t>
            </a:r>
            <a:r>
              <a:rPr lang="en-GB" sz="1400" b="0" i="0" u="none" strike="noStrike" dirty="0">
                <a:solidFill>
                  <a:srgbClr val="0B0080"/>
                </a:solidFill>
                <a:effectLst/>
                <a:latin typeface="Arial" panose="020B0604020202020204" pitchFamily="34" charset="0"/>
                <a:hlinkClick r:id="rId7" tooltip="Rolling blackout"/>
              </a:rPr>
              <a:t>rolling blackouts</a:t>
            </a:r>
            <a:r>
              <a:rPr lang="en-GB" sz="1400" b="0" i="0" dirty="0">
                <a:solidFill>
                  <a:srgbClr val="202122"/>
                </a:solidFill>
                <a:effectLst/>
                <a:latin typeface="Arial" panose="020B0604020202020204" pitchFamily="34" charset="0"/>
              </a:rPr>
              <a:t>, and other problems.</a:t>
            </a:r>
          </a:p>
          <a:p>
            <a:pPr algn="l">
              <a:spcAft>
                <a:spcPts val="600"/>
              </a:spcAft>
            </a:pPr>
            <a:r>
              <a:rPr lang="en-GB" sz="1400" b="0" i="0" dirty="0">
                <a:solidFill>
                  <a:srgbClr val="202122"/>
                </a:solidFill>
                <a:effectLst/>
                <a:latin typeface="Arial" panose="020B0604020202020204" pitchFamily="34" charset="0"/>
              </a:rPr>
              <a:t>With little excess generating capacity of its own PG&amp;E was forced to buy electricity out of state from suppliers without long term contracts. Because PG&amp;E had to buy additional electricity to meet demand, some suppliers took advantage of this requirement and manipulated the market by creating artificial shortages and charged very high electrical rates, as exemplified by the </a:t>
            </a:r>
            <a:r>
              <a:rPr lang="en-GB" sz="1400" b="0" i="0" u="none" strike="noStrike" dirty="0">
                <a:solidFill>
                  <a:srgbClr val="0B0080"/>
                </a:solidFill>
                <a:effectLst/>
                <a:latin typeface="Arial" panose="020B0604020202020204" pitchFamily="34" charset="0"/>
                <a:hlinkClick r:id="rId8" tooltip="Enron scandal"/>
              </a:rPr>
              <a:t>Enron scandal</a:t>
            </a:r>
            <a:r>
              <a:rPr lang="en-GB" sz="1400" b="0" i="0" dirty="0">
                <a:solidFill>
                  <a:srgbClr val="202122"/>
                </a:solidFill>
                <a:effectLst/>
                <a:latin typeface="Arial" panose="020B0604020202020204" pitchFamily="34" charset="0"/>
              </a:rPr>
              <a:t>. The CPUC refused to adjust the allowable electric rates. Unable to change rates and sell electricity to consumers for what it cost them on the open market PG&amp;E started </a:t>
            </a:r>
            <a:r>
              <a:rPr lang="en-GB" sz="1400" b="0" i="0" dirty="0" err="1">
                <a:solidFill>
                  <a:srgbClr val="202122"/>
                </a:solidFill>
                <a:effectLst/>
                <a:latin typeface="Arial" panose="020B0604020202020204" pitchFamily="34" charset="0"/>
              </a:rPr>
              <a:t>hemorrhaging</a:t>
            </a:r>
            <a:r>
              <a:rPr lang="en-GB" sz="1400" b="0" i="0" dirty="0">
                <a:solidFill>
                  <a:srgbClr val="202122"/>
                </a:solidFill>
                <a:effectLst/>
                <a:latin typeface="Arial" panose="020B0604020202020204" pitchFamily="34" charset="0"/>
              </a:rPr>
              <a:t> cash.</a:t>
            </a:r>
          </a:p>
          <a:p>
            <a:pPr algn="l">
              <a:spcAft>
                <a:spcPts val="600"/>
              </a:spcAft>
            </a:pPr>
            <a:r>
              <a:rPr lang="en-GB" sz="1400" b="0" i="0" dirty="0">
                <a:solidFill>
                  <a:srgbClr val="202122"/>
                </a:solidFill>
                <a:effectLst/>
                <a:latin typeface="Arial" panose="020B0604020202020204" pitchFamily="34" charset="0"/>
              </a:rPr>
              <a:t>PG&amp;E Company (the utility, not the holding company) entered bankruptcy under </a:t>
            </a:r>
            <a:r>
              <a:rPr lang="en-GB" sz="1400" b="0" i="0" u="none" strike="noStrike" dirty="0">
                <a:solidFill>
                  <a:srgbClr val="0B0080"/>
                </a:solidFill>
                <a:effectLst/>
                <a:latin typeface="Arial" panose="020B0604020202020204" pitchFamily="34" charset="0"/>
                <a:hlinkClick r:id="rId9" tooltip="Chapter 11, Title 11, United States Code"/>
              </a:rPr>
              <a:t>Chapter 11</a:t>
            </a:r>
            <a:r>
              <a:rPr lang="en-GB" sz="1400" b="0" i="0" dirty="0">
                <a:solidFill>
                  <a:srgbClr val="202122"/>
                </a:solidFill>
                <a:effectLst/>
                <a:latin typeface="Arial" panose="020B0604020202020204" pitchFamily="34" charset="0"/>
              </a:rPr>
              <a:t> on April 6, 2001. </a:t>
            </a:r>
            <a:r>
              <a:rPr lang="en-GB" sz="1400" b="0" i="0" dirty="0">
                <a:solidFill>
                  <a:srgbClr val="202122"/>
                </a:solidFill>
                <a:effectLst/>
                <a:highlight>
                  <a:srgbClr val="FFFF00"/>
                </a:highlight>
                <a:latin typeface="Arial" panose="020B0604020202020204" pitchFamily="34" charset="0"/>
              </a:rPr>
              <a:t>The state of California tried to bail out the utility and provide power to PG&amp;E's 5.1 million customers</a:t>
            </a:r>
            <a:r>
              <a:rPr lang="en-GB" sz="1400" b="0" i="0" dirty="0">
                <a:solidFill>
                  <a:srgbClr val="202122"/>
                </a:solidFill>
                <a:effectLst/>
                <a:latin typeface="Arial" panose="020B0604020202020204" pitchFamily="34" charset="0"/>
              </a:rPr>
              <a:t> under the same rules that required the state to buy electricity at market rate high cost to meet demand and sell it at lower fixed price, and as a result, </a:t>
            </a:r>
            <a:r>
              <a:rPr lang="en-GB" sz="1400" b="0" i="0" dirty="0">
                <a:solidFill>
                  <a:srgbClr val="202122"/>
                </a:solidFill>
                <a:effectLst/>
                <a:highlight>
                  <a:srgbClr val="FFFF00"/>
                </a:highlight>
                <a:latin typeface="Arial" panose="020B0604020202020204" pitchFamily="34" charset="0"/>
              </a:rPr>
              <a:t>the state also lost significant amounts of money. The crisis cost PG&amp;E and the state somewhere between $40 and $45 billion.</a:t>
            </a:r>
            <a:r>
              <a:rPr lang="en-GB" sz="1400" b="0" i="0" u="none" strike="noStrike" baseline="30000" dirty="0">
                <a:solidFill>
                  <a:srgbClr val="0B0080"/>
                </a:solidFill>
                <a:effectLst/>
                <a:highlight>
                  <a:srgbClr val="FFFF00"/>
                </a:highlight>
                <a:latin typeface="Arial" panose="020B0604020202020204" pitchFamily="34" charset="0"/>
                <a:hlinkClick r:id="rId10"/>
              </a:rPr>
              <a:t>[64]</a:t>
            </a:r>
            <a:endParaRPr lang="en-GB" sz="1400" b="0" i="0" dirty="0">
              <a:solidFill>
                <a:srgbClr val="202122"/>
              </a:solidFill>
              <a:effectLst/>
              <a:highlight>
                <a:srgbClr val="FFFF00"/>
              </a:highlight>
              <a:latin typeface="Arial" panose="020B0604020202020204" pitchFamily="34" charset="0"/>
            </a:endParaRPr>
          </a:p>
          <a:p>
            <a:pPr algn="l">
              <a:spcAft>
                <a:spcPts val="600"/>
              </a:spcAft>
            </a:pPr>
            <a:r>
              <a:rPr lang="en-GB" sz="1400" b="0" i="0" dirty="0">
                <a:solidFill>
                  <a:srgbClr val="202122"/>
                </a:solidFill>
                <a:effectLst/>
                <a:highlight>
                  <a:srgbClr val="FFFF00"/>
                </a:highlight>
                <a:latin typeface="Arial" panose="020B0604020202020204" pitchFamily="34" charset="0"/>
              </a:rPr>
              <a:t>PG&amp;E Company, the utility, emerged from bankruptcy in April 2004, after paying $10.2 billion to its hundreds of creditors. As part of the reorganization, PG&amp;E's 5.1 million electricity customers will have to pay above-market prices for several years to cancel the debt</a:t>
            </a:r>
            <a:r>
              <a:rPr lang="en-GB" sz="1400" b="0" i="0" dirty="0">
                <a:solidFill>
                  <a:srgbClr val="202122"/>
                </a:solidFill>
                <a:effectLst/>
                <a:latin typeface="Arial" panose="020B0604020202020204" pitchFamily="34" charset="0"/>
              </a:rPr>
              <a:t>.</a:t>
            </a:r>
          </a:p>
        </p:txBody>
      </p:sp>
    </p:spTree>
    <p:extLst>
      <p:ext uri="{BB962C8B-B14F-4D97-AF65-F5344CB8AC3E}">
        <p14:creationId xmlns:p14="http://schemas.microsoft.com/office/powerpoint/2010/main" val="210526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A12FF2-8C15-4710-B940-3F9EF0DB1F80}"/>
              </a:ext>
            </a:extLst>
          </p:cNvPr>
          <p:cNvPicPr>
            <a:picLocks noChangeAspect="1"/>
          </p:cNvPicPr>
          <p:nvPr/>
        </p:nvPicPr>
        <p:blipFill>
          <a:blip r:embed="rId2"/>
          <a:stretch>
            <a:fillRect/>
          </a:stretch>
        </p:blipFill>
        <p:spPr>
          <a:xfrm>
            <a:off x="252503" y="641838"/>
            <a:ext cx="11686994" cy="5237953"/>
          </a:xfrm>
          <a:prstGeom prst="rect">
            <a:avLst/>
          </a:prstGeom>
          <a:ln>
            <a:solidFill>
              <a:srgbClr val="0070C0"/>
            </a:solidFill>
          </a:ln>
        </p:spPr>
      </p:pic>
      <p:sp>
        <p:nvSpPr>
          <p:cNvPr id="2" name="TextBox 1">
            <a:extLst>
              <a:ext uri="{FF2B5EF4-FFF2-40B4-BE49-F238E27FC236}">
                <a16:creationId xmlns:a16="http://schemas.microsoft.com/office/drawing/2014/main" id="{A5959C49-9927-46F1-AD3D-C4007C788EE4}"/>
              </a:ext>
            </a:extLst>
          </p:cNvPr>
          <p:cNvSpPr txBox="1"/>
          <p:nvPr/>
        </p:nvSpPr>
        <p:spPr>
          <a:xfrm>
            <a:off x="83967" y="6567852"/>
            <a:ext cx="3345033" cy="253916"/>
          </a:xfrm>
          <a:prstGeom prst="rect">
            <a:avLst/>
          </a:prstGeom>
          <a:noFill/>
          <a:ln>
            <a:solidFill>
              <a:srgbClr val="0070C0"/>
            </a:solidFill>
          </a:ln>
        </p:spPr>
        <p:txBody>
          <a:bodyPr wrap="square">
            <a:spAutoFit/>
          </a:bodyPr>
          <a:lstStyle/>
          <a:p>
            <a:r>
              <a:rPr lang="en-GB" sz="1050" dirty="0"/>
              <a:t>Paul Krugman and Robin Wells, “Economics”, 4</a:t>
            </a:r>
            <a:r>
              <a:rPr lang="en-GB" sz="1050" baseline="30000" dirty="0"/>
              <a:t>th</a:t>
            </a:r>
            <a:r>
              <a:rPr lang="en-GB" sz="1050" dirty="0"/>
              <a:t> Ed., 2015</a:t>
            </a:r>
          </a:p>
        </p:txBody>
      </p:sp>
    </p:spTree>
    <p:extLst>
      <p:ext uri="{BB962C8B-B14F-4D97-AF65-F5344CB8AC3E}">
        <p14:creationId xmlns:p14="http://schemas.microsoft.com/office/powerpoint/2010/main" val="4091121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2BBA88-744B-4310-8596-6FA86569C4AE}"/>
              </a:ext>
            </a:extLst>
          </p:cNvPr>
          <p:cNvSpPr txBox="1"/>
          <p:nvPr/>
        </p:nvSpPr>
        <p:spPr>
          <a:xfrm>
            <a:off x="4070838" y="197827"/>
            <a:ext cx="7778261" cy="5539978"/>
          </a:xfrm>
          <a:prstGeom prst="rect">
            <a:avLst/>
          </a:prstGeom>
          <a:noFill/>
          <a:ln>
            <a:solidFill>
              <a:schemeClr val="accent1"/>
            </a:solidFill>
          </a:ln>
        </p:spPr>
        <p:txBody>
          <a:bodyPr wrap="square">
            <a:spAutoFit/>
          </a:bodyPr>
          <a:lstStyle/>
          <a:p>
            <a:pPr algn="l">
              <a:spcAft>
                <a:spcPts val="1200"/>
              </a:spcAft>
            </a:pPr>
            <a:r>
              <a:rPr lang="en-GB" b="1" i="0" dirty="0">
                <a:solidFill>
                  <a:srgbClr val="000000"/>
                </a:solidFill>
                <a:effectLst/>
                <a:latin typeface="Arial" panose="020B0604020202020204" pitchFamily="34" charset="0"/>
              </a:rPr>
              <a:t>2019 bankruptcy</a:t>
            </a:r>
            <a:r>
              <a:rPr lang="en-GB" b="0" i="0" dirty="0">
                <a:solidFill>
                  <a:srgbClr val="54595D"/>
                </a:solidFill>
                <a:effectLst/>
                <a:latin typeface="Arial" panose="020B0604020202020204" pitchFamily="34" charset="0"/>
              </a:rPr>
              <a:t>[</a:t>
            </a:r>
            <a:r>
              <a:rPr lang="en-GB" b="0" i="0" u="none" strike="noStrike" dirty="0">
                <a:solidFill>
                  <a:srgbClr val="0B0080"/>
                </a:solidFill>
                <a:effectLst/>
                <a:latin typeface="Arial" panose="020B0604020202020204" pitchFamily="34" charset="0"/>
                <a:hlinkClick r:id="rId2" tooltip="Edit section: 2019 bankruptcy"/>
              </a:rPr>
              <a:t>edit</a:t>
            </a:r>
            <a:r>
              <a:rPr lang="en-GB" b="0" i="0" dirty="0">
                <a:solidFill>
                  <a:srgbClr val="54595D"/>
                </a:solidFill>
                <a:effectLst/>
                <a:latin typeface="Arial" panose="020B0604020202020204" pitchFamily="34" charset="0"/>
              </a:rPr>
              <a:t>]</a:t>
            </a:r>
            <a:endParaRPr lang="en-GB" b="1" i="0" dirty="0">
              <a:solidFill>
                <a:srgbClr val="000000"/>
              </a:solidFill>
              <a:effectLst/>
              <a:latin typeface="Arial" panose="020B0604020202020204" pitchFamily="34" charset="0"/>
            </a:endParaRPr>
          </a:p>
          <a:p>
            <a:pPr algn="l">
              <a:spcAft>
                <a:spcPts val="1200"/>
              </a:spcAft>
            </a:pPr>
            <a:r>
              <a:rPr lang="en-GB" b="1" i="0" dirty="0">
                <a:solidFill>
                  <a:srgbClr val="000000"/>
                </a:solidFill>
                <a:effectLst/>
                <a:latin typeface="Arial" panose="020B0604020202020204" pitchFamily="34" charset="0"/>
              </a:rPr>
              <a:t>Chronology</a:t>
            </a:r>
            <a:r>
              <a:rPr lang="en-GB" b="0" i="0" dirty="0">
                <a:solidFill>
                  <a:srgbClr val="54595D"/>
                </a:solidFill>
                <a:effectLst/>
                <a:latin typeface="Arial" panose="020B0604020202020204" pitchFamily="34" charset="0"/>
              </a:rPr>
              <a:t>[</a:t>
            </a:r>
            <a:r>
              <a:rPr lang="en-GB" b="0" i="0" u="none" strike="noStrike" dirty="0">
                <a:solidFill>
                  <a:srgbClr val="0B0080"/>
                </a:solidFill>
                <a:effectLst/>
                <a:latin typeface="Arial" panose="020B0604020202020204" pitchFamily="34" charset="0"/>
                <a:hlinkClick r:id="rId3" tooltip="Edit section: Chronology"/>
              </a:rPr>
              <a:t>edit</a:t>
            </a:r>
            <a:r>
              <a:rPr lang="en-GB" b="0" i="0" dirty="0">
                <a:solidFill>
                  <a:srgbClr val="54595D"/>
                </a:solidFill>
                <a:effectLst/>
                <a:latin typeface="Arial" panose="020B0604020202020204" pitchFamily="34" charset="0"/>
              </a:rPr>
              <a:t>]</a:t>
            </a:r>
            <a:endParaRPr lang="en-GB" b="1" i="0" dirty="0">
              <a:solidFill>
                <a:srgbClr val="000000"/>
              </a:solidFill>
              <a:effectLst/>
              <a:latin typeface="Arial" panose="020B0604020202020204" pitchFamily="34" charset="0"/>
            </a:endParaRPr>
          </a:p>
          <a:p>
            <a:pPr algn="l">
              <a:spcAft>
                <a:spcPts val="1200"/>
              </a:spcAft>
            </a:pPr>
            <a:r>
              <a:rPr lang="en-GB" b="0" i="0" dirty="0">
                <a:solidFill>
                  <a:srgbClr val="202122"/>
                </a:solidFill>
                <a:effectLst/>
                <a:latin typeface="Arial" panose="020B0604020202020204" pitchFamily="34" charset="0"/>
              </a:rPr>
              <a:t>Facing potential liabilities of $30 billion from the wildfire, the electrical utility that was responsible for the transmission line suspected of sparking the wildfire, Pacific Gas and Electric (PG&amp;E), on January 14, 2019, began the process of filing for </a:t>
            </a:r>
            <a:r>
              <a:rPr lang="en-GB" b="0" i="0" u="none" strike="noStrike" dirty="0">
                <a:solidFill>
                  <a:srgbClr val="0B0080"/>
                </a:solidFill>
                <a:effectLst/>
                <a:latin typeface="Arial" panose="020B0604020202020204" pitchFamily="34" charset="0"/>
                <a:hlinkClick r:id="rId4" tooltip="Bankruptcy"/>
              </a:rPr>
              <a:t>bankruptcy</a:t>
            </a:r>
            <a:r>
              <a:rPr lang="en-GB" b="0" i="0" dirty="0">
                <a:solidFill>
                  <a:srgbClr val="202122"/>
                </a:solidFill>
                <a:effectLst/>
                <a:latin typeface="Arial" panose="020B0604020202020204" pitchFamily="34" charset="0"/>
              </a:rPr>
              <a:t> with a 15-day notice of intention to file for bankruptcy protection.</a:t>
            </a:r>
            <a:r>
              <a:rPr lang="en-GB" b="0" i="0" u="none" strike="noStrike" baseline="30000" dirty="0">
                <a:solidFill>
                  <a:srgbClr val="0B0080"/>
                </a:solidFill>
                <a:effectLst/>
                <a:latin typeface="Arial" panose="020B0604020202020204" pitchFamily="34" charset="0"/>
                <a:hlinkClick r:id="rId5"/>
              </a:rPr>
              <a:t>[65]</a:t>
            </a:r>
            <a:r>
              <a:rPr lang="en-GB" b="0" i="0" u="none" strike="noStrike" baseline="30000" dirty="0">
                <a:solidFill>
                  <a:srgbClr val="0B0080"/>
                </a:solidFill>
                <a:effectLst/>
                <a:latin typeface="Arial" panose="020B0604020202020204" pitchFamily="34" charset="0"/>
                <a:hlinkClick r:id="rId6"/>
              </a:rPr>
              <a:t>[66]</a:t>
            </a:r>
            <a:r>
              <a:rPr lang="en-GB" b="0" i="0" u="none" strike="noStrike" baseline="30000" dirty="0">
                <a:solidFill>
                  <a:srgbClr val="0B0080"/>
                </a:solidFill>
                <a:effectLst/>
                <a:latin typeface="Arial" panose="020B0604020202020204" pitchFamily="34" charset="0"/>
                <a:hlinkClick r:id="rId7"/>
              </a:rPr>
              <a:t>[67]</a:t>
            </a:r>
            <a:r>
              <a:rPr lang="en-GB" b="0" i="0" dirty="0">
                <a:solidFill>
                  <a:srgbClr val="202122"/>
                </a:solidFill>
                <a:effectLst/>
                <a:latin typeface="Arial" panose="020B0604020202020204" pitchFamily="34" charset="0"/>
              </a:rPr>
              <a:t> On January 29, 2019 PG&amp;E Corporation, the parent corporation of PG&amp;E, filed for bankruptcy protection.</a:t>
            </a:r>
            <a:r>
              <a:rPr lang="en-GB" b="0" i="0" u="none" strike="noStrike" baseline="30000" dirty="0">
                <a:solidFill>
                  <a:srgbClr val="0B0080"/>
                </a:solidFill>
                <a:effectLst/>
                <a:latin typeface="Arial" panose="020B0604020202020204" pitchFamily="34" charset="0"/>
                <a:hlinkClick r:id="rId8"/>
              </a:rPr>
              <a:t>[68]</a:t>
            </a:r>
            <a:r>
              <a:rPr lang="en-GB" b="0" i="0" u="none" strike="noStrike" baseline="30000" dirty="0">
                <a:solidFill>
                  <a:srgbClr val="0B0080"/>
                </a:solidFill>
                <a:effectLst/>
                <a:latin typeface="Arial" panose="020B0604020202020204" pitchFamily="34" charset="0"/>
                <a:hlinkClick r:id="rId9"/>
              </a:rPr>
              <a:t>[69]</a:t>
            </a:r>
            <a:r>
              <a:rPr lang="en-GB" b="0" i="0" dirty="0">
                <a:solidFill>
                  <a:srgbClr val="202122"/>
                </a:solidFill>
                <a:effectLst/>
                <a:latin typeface="Arial" panose="020B0604020202020204" pitchFamily="34" charset="0"/>
              </a:rPr>
              <a:t> Because fire survivors are </a:t>
            </a:r>
            <a:r>
              <a:rPr lang="en-GB" b="0" i="0" u="none" strike="noStrike" dirty="0">
                <a:solidFill>
                  <a:srgbClr val="0B0080"/>
                </a:solidFill>
                <a:effectLst/>
                <a:latin typeface="Arial" panose="020B0604020202020204" pitchFamily="34" charset="0"/>
                <a:hlinkClick r:id="rId10" tooltip="Unsecured creditor"/>
              </a:rPr>
              <a:t>unsecured creditors</a:t>
            </a:r>
            <a:r>
              <a:rPr lang="en-GB" b="0" i="0" dirty="0">
                <a:solidFill>
                  <a:srgbClr val="202122"/>
                </a:solidFill>
                <a:effectLst/>
                <a:latin typeface="Arial" panose="020B0604020202020204" pitchFamily="34" charset="0"/>
              </a:rPr>
              <a:t> with the same priority as bondholders, they will only be paid in proportion to their claim size if anything is left after </a:t>
            </a:r>
            <a:r>
              <a:rPr lang="en-GB" b="0" i="0" u="none" strike="noStrike" dirty="0">
                <a:solidFill>
                  <a:srgbClr val="0B0080"/>
                </a:solidFill>
                <a:effectLst/>
                <a:latin typeface="Arial" panose="020B0604020202020204" pitchFamily="34" charset="0"/>
                <a:hlinkClick r:id="rId11" tooltip="Secured creditor"/>
              </a:rPr>
              <a:t>secured</a:t>
            </a:r>
            <a:r>
              <a:rPr lang="en-GB" b="0" i="0" dirty="0">
                <a:solidFill>
                  <a:srgbClr val="202122"/>
                </a:solidFill>
                <a:effectLst/>
                <a:latin typeface="Arial" panose="020B0604020202020204" pitchFamily="34" charset="0"/>
              </a:rPr>
              <a:t> and </a:t>
            </a:r>
            <a:r>
              <a:rPr lang="en-GB" b="0" i="0" u="none" strike="noStrike" dirty="0">
                <a:solidFill>
                  <a:srgbClr val="0B0080"/>
                </a:solidFill>
                <a:effectLst/>
                <a:latin typeface="Arial" panose="020B0604020202020204" pitchFamily="34" charset="0"/>
                <a:hlinkClick r:id="rId12" tooltip="Preferential creditor"/>
              </a:rPr>
              <a:t>priority</a:t>
            </a:r>
            <a:r>
              <a:rPr lang="en-GB" b="0" i="0" dirty="0">
                <a:solidFill>
                  <a:srgbClr val="202122"/>
                </a:solidFill>
                <a:effectLst/>
                <a:latin typeface="Arial" panose="020B0604020202020204" pitchFamily="34" charset="0"/>
              </a:rPr>
              <a:t> claims are paid; it nearly ensures that they will not get paid in full.</a:t>
            </a:r>
            <a:r>
              <a:rPr lang="en-GB" b="0" i="0" u="none" strike="noStrike" baseline="30000" dirty="0">
                <a:solidFill>
                  <a:srgbClr val="0B0080"/>
                </a:solidFill>
                <a:effectLst/>
                <a:latin typeface="Arial" panose="020B0604020202020204" pitchFamily="34" charset="0"/>
                <a:hlinkClick r:id="rId13"/>
              </a:rPr>
              <a:t>[70]</a:t>
            </a:r>
            <a:r>
              <a:rPr lang="en-GB" b="0" i="0" dirty="0">
                <a:solidFill>
                  <a:srgbClr val="202122"/>
                </a:solidFill>
                <a:effectLst/>
                <a:latin typeface="Arial" panose="020B0604020202020204" pitchFamily="34" charset="0"/>
              </a:rPr>
              <a:t> PG&amp;E had a deadline of June 30, 2020 to exit bankruptcy in order to participate in the California state wildfire insurance fund established by AB 1054 that helps utilities pay for future wildfire claims.</a:t>
            </a:r>
            <a:r>
              <a:rPr lang="en-GB" b="0" i="0" u="none" strike="noStrike" baseline="30000" dirty="0">
                <a:solidFill>
                  <a:srgbClr val="0B0080"/>
                </a:solidFill>
                <a:effectLst/>
                <a:latin typeface="Arial" panose="020B0604020202020204" pitchFamily="34" charset="0"/>
                <a:hlinkClick r:id="rId14"/>
              </a:rPr>
              <a:t>[71]</a:t>
            </a:r>
            <a:r>
              <a:rPr lang="en-GB" b="0" i="0" u="none" strike="noStrike" baseline="30000" dirty="0">
                <a:solidFill>
                  <a:srgbClr val="0B0080"/>
                </a:solidFill>
                <a:effectLst/>
                <a:latin typeface="Arial" panose="020B0604020202020204" pitchFamily="34" charset="0"/>
                <a:hlinkClick r:id="rId15"/>
              </a:rPr>
              <a:t>[72]</a:t>
            </a:r>
            <a:r>
              <a:rPr lang="en-GB" b="0" i="0" u="none" strike="noStrike" baseline="30000" dirty="0">
                <a:solidFill>
                  <a:srgbClr val="0B0080"/>
                </a:solidFill>
                <a:effectLst/>
                <a:latin typeface="Arial" panose="020B0604020202020204" pitchFamily="34" charset="0"/>
                <a:hlinkClick r:id="rId16"/>
              </a:rPr>
              <a:t>[73]</a:t>
            </a:r>
            <a:r>
              <a:rPr lang="en-GB" b="0" i="0" u="none" strike="noStrike" baseline="30000" dirty="0">
                <a:solidFill>
                  <a:srgbClr val="0B0080"/>
                </a:solidFill>
                <a:effectLst/>
                <a:latin typeface="Arial" panose="020B0604020202020204" pitchFamily="34" charset="0"/>
                <a:hlinkClick r:id="rId17"/>
              </a:rPr>
              <a:t>[74]</a:t>
            </a:r>
            <a:endParaRPr lang="en-GB" b="0" i="0" u="none" strike="noStrike" baseline="30000" dirty="0">
              <a:solidFill>
                <a:srgbClr val="0B0080"/>
              </a:solidFill>
              <a:effectLst/>
              <a:latin typeface="Arial" panose="020B0604020202020204" pitchFamily="34" charset="0"/>
            </a:endParaRPr>
          </a:p>
          <a:p>
            <a:pPr algn="l">
              <a:spcAft>
                <a:spcPts val="1200"/>
              </a:spcAft>
            </a:pPr>
            <a:r>
              <a:rPr lang="en-GB" b="0" i="0" dirty="0">
                <a:solidFill>
                  <a:srgbClr val="202122"/>
                </a:solidFill>
                <a:effectLst/>
                <a:latin typeface="Arial" panose="020B0604020202020204" pitchFamily="34" charset="0"/>
              </a:rPr>
              <a:t>As part of its emergence from bankruptcy, it will pay wildfire victims $13.5 billion; half of that amount will be paid in company stock, resulting in 70,000 fire victims owning 22% of the company.</a:t>
            </a:r>
            <a:r>
              <a:rPr lang="en-GB" b="0" i="0" u="none" strike="noStrike" baseline="30000" dirty="0">
                <a:solidFill>
                  <a:srgbClr val="0B0080"/>
                </a:solidFill>
                <a:effectLst/>
                <a:latin typeface="Arial" panose="020B0604020202020204" pitchFamily="34" charset="0"/>
                <a:hlinkClick r:id="rId18"/>
              </a:rPr>
              <a:t>[144]</a:t>
            </a:r>
            <a:endParaRPr lang="en-GB" b="0" i="0" dirty="0">
              <a:solidFill>
                <a:srgbClr val="202122"/>
              </a:solidFill>
              <a:effectLst/>
              <a:latin typeface="Arial" panose="020B0604020202020204" pitchFamily="34" charset="0"/>
            </a:endParaRPr>
          </a:p>
        </p:txBody>
      </p:sp>
      <p:pic>
        <p:nvPicPr>
          <p:cNvPr id="5" name="Picture 4">
            <a:extLst>
              <a:ext uri="{FF2B5EF4-FFF2-40B4-BE49-F238E27FC236}">
                <a16:creationId xmlns:a16="http://schemas.microsoft.com/office/drawing/2014/main" id="{0B36488A-5B77-49B8-BC21-C9782EFA65BC}"/>
              </a:ext>
            </a:extLst>
          </p:cNvPr>
          <p:cNvPicPr>
            <a:picLocks noChangeAspect="1"/>
          </p:cNvPicPr>
          <p:nvPr/>
        </p:nvPicPr>
        <p:blipFill>
          <a:blip r:embed="rId19"/>
          <a:stretch>
            <a:fillRect/>
          </a:stretch>
        </p:blipFill>
        <p:spPr>
          <a:xfrm>
            <a:off x="184639" y="197827"/>
            <a:ext cx="3665733" cy="4312627"/>
          </a:xfrm>
          <a:prstGeom prst="rect">
            <a:avLst/>
          </a:prstGeom>
          <a:ln>
            <a:solidFill>
              <a:schemeClr val="accent1"/>
            </a:solidFill>
          </a:ln>
        </p:spPr>
      </p:pic>
      <p:pic>
        <p:nvPicPr>
          <p:cNvPr id="1026" name="Picture 2">
            <a:extLst>
              <a:ext uri="{FF2B5EF4-FFF2-40B4-BE49-F238E27FC236}">
                <a16:creationId xmlns:a16="http://schemas.microsoft.com/office/drawing/2014/main" id="{64948B72-A39E-4C8A-AD33-6BD0C14DF5A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21259721">
            <a:off x="549873" y="1767254"/>
            <a:ext cx="3288944" cy="485866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0090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B266EA-25BE-46CC-8DD3-1EB1DF502327}"/>
              </a:ext>
            </a:extLst>
          </p:cNvPr>
          <p:cNvPicPr>
            <a:picLocks noChangeAspect="1"/>
          </p:cNvPicPr>
          <p:nvPr/>
        </p:nvPicPr>
        <p:blipFill>
          <a:blip r:embed="rId2"/>
          <a:stretch>
            <a:fillRect/>
          </a:stretch>
        </p:blipFill>
        <p:spPr>
          <a:xfrm>
            <a:off x="151302" y="153132"/>
            <a:ext cx="2855667" cy="1862541"/>
          </a:xfrm>
          <a:prstGeom prst="rect">
            <a:avLst/>
          </a:prstGeom>
          <a:ln>
            <a:solidFill>
              <a:schemeClr val="accent1"/>
            </a:solidFill>
          </a:ln>
        </p:spPr>
      </p:pic>
      <p:pic>
        <p:nvPicPr>
          <p:cNvPr id="5" name="Picture 4">
            <a:extLst>
              <a:ext uri="{FF2B5EF4-FFF2-40B4-BE49-F238E27FC236}">
                <a16:creationId xmlns:a16="http://schemas.microsoft.com/office/drawing/2014/main" id="{5116F512-36FD-407A-B8E4-0B208FDC15A6}"/>
              </a:ext>
            </a:extLst>
          </p:cNvPr>
          <p:cNvPicPr>
            <a:picLocks noChangeAspect="1"/>
          </p:cNvPicPr>
          <p:nvPr/>
        </p:nvPicPr>
        <p:blipFill>
          <a:blip r:embed="rId3"/>
          <a:stretch>
            <a:fillRect/>
          </a:stretch>
        </p:blipFill>
        <p:spPr>
          <a:xfrm>
            <a:off x="3097089" y="930879"/>
            <a:ext cx="8943609" cy="4996241"/>
          </a:xfrm>
          <a:prstGeom prst="rect">
            <a:avLst/>
          </a:prstGeom>
          <a:ln>
            <a:solidFill>
              <a:schemeClr val="accent1"/>
            </a:solidFill>
          </a:ln>
        </p:spPr>
      </p:pic>
    </p:spTree>
    <p:extLst>
      <p:ext uri="{BB962C8B-B14F-4D97-AF65-F5344CB8AC3E}">
        <p14:creationId xmlns:p14="http://schemas.microsoft.com/office/powerpoint/2010/main" val="11258886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3EF098-589A-49E5-9FEF-509B4F8882E1}"/>
              </a:ext>
            </a:extLst>
          </p:cNvPr>
          <p:cNvPicPr>
            <a:picLocks noChangeAspect="1"/>
          </p:cNvPicPr>
          <p:nvPr/>
        </p:nvPicPr>
        <p:blipFill>
          <a:blip r:embed="rId2"/>
          <a:stretch>
            <a:fillRect/>
          </a:stretch>
        </p:blipFill>
        <p:spPr>
          <a:xfrm>
            <a:off x="0" y="1449214"/>
            <a:ext cx="12192000" cy="3959572"/>
          </a:xfrm>
          <a:prstGeom prst="rect">
            <a:avLst/>
          </a:prstGeom>
          <a:ln>
            <a:solidFill>
              <a:schemeClr val="accent1"/>
            </a:solidFill>
          </a:ln>
        </p:spPr>
      </p:pic>
    </p:spTree>
    <p:extLst>
      <p:ext uri="{BB962C8B-B14F-4D97-AF65-F5344CB8AC3E}">
        <p14:creationId xmlns:p14="http://schemas.microsoft.com/office/powerpoint/2010/main" val="2330800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388536-DFAC-416E-B435-C72B976A843D}"/>
              </a:ext>
            </a:extLst>
          </p:cNvPr>
          <p:cNvPicPr>
            <a:picLocks noChangeAspect="1"/>
          </p:cNvPicPr>
          <p:nvPr/>
        </p:nvPicPr>
        <p:blipFill>
          <a:blip r:embed="rId2"/>
          <a:stretch>
            <a:fillRect/>
          </a:stretch>
        </p:blipFill>
        <p:spPr>
          <a:xfrm>
            <a:off x="343071" y="123092"/>
            <a:ext cx="11505857" cy="6611816"/>
          </a:xfrm>
          <a:prstGeom prst="rect">
            <a:avLst/>
          </a:prstGeom>
          <a:ln>
            <a:solidFill>
              <a:schemeClr val="accent1"/>
            </a:solidFill>
          </a:ln>
        </p:spPr>
      </p:pic>
      <p:sp>
        <p:nvSpPr>
          <p:cNvPr id="4" name="Rectangle 3">
            <a:extLst>
              <a:ext uri="{FF2B5EF4-FFF2-40B4-BE49-F238E27FC236}">
                <a16:creationId xmlns:a16="http://schemas.microsoft.com/office/drawing/2014/main" id="{8381C9F9-46DF-49E6-B2FB-23F502B8161C}"/>
              </a:ext>
            </a:extLst>
          </p:cNvPr>
          <p:cNvSpPr/>
          <p:nvPr/>
        </p:nvSpPr>
        <p:spPr>
          <a:xfrm>
            <a:off x="638175" y="2142892"/>
            <a:ext cx="10791825" cy="3108543"/>
          </a:xfrm>
          <a:prstGeom prst="rect">
            <a:avLst/>
          </a:prstGeom>
          <a:solidFill>
            <a:schemeClr val="bg1">
              <a:lumMod val="75000"/>
              <a:alpha val="75000"/>
            </a:schemeClr>
          </a:solidFill>
        </p:spPr>
        <p:txBody>
          <a:bodyPr wrap="square" lIns="91440" tIns="45720" rIns="91440" bIns="45720">
            <a:spAutoFit/>
          </a:bodyPr>
          <a:lstStyle/>
          <a:p>
            <a:pPr algn="just"/>
            <a:r>
              <a:rPr lang="en-GB" sz="2800" b="1" dirty="0">
                <a:ln w="0"/>
                <a:effectLst>
                  <a:outerShdw blurRad="38100" dist="19050" dir="2700000" algn="tl" rotWithShape="0">
                    <a:schemeClr val="dk1">
                      <a:alpha val="40000"/>
                    </a:schemeClr>
                  </a:outerShdw>
                </a:effectLst>
                <a:highlight>
                  <a:srgbClr val="FFFF00"/>
                </a:highlight>
              </a:rPr>
              <a:t>In 2016</a:t>
            </a:r>
            <a:r>
              <a:rPr lang="en-GB" sz="2800" b="1" dirty="0">
                <a:ln w="0"/>
                <a:effectLst>
                  <a:outerShdw blurRad="38100" dist="19050" dir="2700000" algn="tl" rotWithShape="0">
                    <a:schemeClr val="dk1">
                      <a:alpha val="40000"/>
                    </a:schemeClr>
                  </a:outerShdw>
                </a:effectLst>
              </a:rPr>
              <a:t>, a new market design – </a:t>
            </a:r>
            <a:r>
              <a:rPr lang="en-GB" sz="2800" b="1" dirty="0">
                <a:ln w="0"/>
                <a:effectLst>
                  <a:outerShdw blurRad="38100" dist="19050" dir="2700000" algn="tl" rotWithShape="0">
                    <a:schemeClr val="dk1">
                      <a:alpha val="40000"/>
                    </a:schemeClr>
                  </a:outerShdw>
                </a:effectLst>
                <a:highlight>
                  <a:srgbClr val="FFFF00"/>
                </a:highlight>
              </a:rPr>
              <a:t>the supplier-centric model </a:t>
            </a:r>
            <a:r>
              <a:rPr lang="en-GB" sz="2800" b="1" dirty="0">
                <a:ln w="0"/>
                <a:effectLst>
                  <a:outerShdw blurRad="38100" dist="19050" dir="2700000" algn="tl" rotWithShape="0">
                    <a:schemeClr val="dk1">
                      <a:alpha val="40000"/>
                    </a:schemeClr>
                  </a:outerShdw>
                </a:effectLst>
              </a:rPr>
              <a:t>- was introduced, together with a deregulation of the consumer electricity prices. The aim was to increase competition and support the development of new consumer products and services. Also, Energinet upgraded its </a:t>
            </a:r>
            <a:r>
              <a:rPr lang="en-GB" sz="2800" b="1" dirty="0" err="1">
                <a:ln w="0"/>
                <a:effectLst>
                  <a:outerShdw blurRad="38100" dist="19050" dir="2700000" algn="tl" rotWithShape="0">
                    <a:schemeClr val="dk1">
                      <a:alpha val="40000"/>
                    </a:schemeClr>
                  </a:outerShdw>
                </a:effectLst>
              </a:rPr>
              <a:t>DataHub</a:t>
            </a:r>
            <a:r>
              <a:rPr lang="en-GB" sz="2800" b="1" dirty="0">
                <a:ln w="0"/>
                <a:effectLst>
                  <a:outerShdw blurRad="38100" dist="19050" dir="2700000" algn="tl" rotWithShape="0">
                    <a:schemeClr val="dk1">
                      <a:alpha val="40000"/>
                    </a:schemeClr>
                  </a:outerShdw>
                </a:effectLst>
              </a:rPr>
              <a:t>. The ongoing development of </a:t>
            </a:r>
            <a:r>
              <a:rPr lang="en-GB" sz="2800" b="1" dirty="0" err="1">
                <a:ln w="0"/>
                <a:effectLst>
                  <a:outerShdw blurRad="38100" dist="19050" dir="2700000" algn="tl" rotWithShape="0">
                    <a:schemeClr val="dk1">
                      <a:alpha val="40000"/>
                    </a:schemeClr>
                  </a:outerShdw>
                </a:effectLst>
              </a:rPr>
              <a:t>DataHub</a:t>
            </a:r>
            <a:r>
              <a:rPr lang="en-GB" sz="2800" b="1" dirty="0">
                <a:ln w="0"/>
                <a:effectLst>
                  <a:outerShdw blurRad="38100" dist="19050" dir="2700000" algn="tl" rotWithShape="0">
                    <a:schemeClr val="dk1">
                      <a:alpha val="40000"/>
                    </a:schemeClr>
                  </a:outerShdw>
                </a:effectLst>
              </a:rPr>
              <a:t> and the Danish retail electricity market continues to ensure an efficient retail market in support of Denmark’s </a:t>
            </a:r>
            <a:r>
              <a:rPr lang="en-GB" sz="2800" b="1">
                <a:ln w="0"/>
                <a:effectLst>
                  <a:outerShdw blurRad="38100" dist="19050" dir="2700000" algn="tl" rotWithShape="0">
                    <a:schemeClr val="dk1">
                      <a:alpha val="40000"/>
                    </a:schemeClr>
                  </a:outerShdw>
                </a:effectLst>
              </a:rPr>
              <a:t>green transition.</a:t>
            </a:r>
            <a:endParaRPr lang="en-US" sz="2800" b="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5777977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A2EDA8-10A9-481F-B580-35CBD64B8A3E}"/>
              </a:ext>
            </a:extLst>
          </p:cNvPr>
          <p:cNvPicPr>
            <a:picLocks noChangeAspect="1"/>
          </p:cNvPicPr>
          <p:nvPr/>
        </p:nvPicPr>
        <p:blipFill>
          <a:blip r:embed="rId2"/>
          <a:stretch>
            <a:fillRect/>
          </a:stretch>
        </p:blipFill>
        <p:spPr>
          <a:xfrm>
            <a:off x="9159686" y="341611"/>
            <a:ext cx="2876000" cy="6110654"/>
          </a:xfrm>
          <a:prstGeom prst="rect">
            <a:avLst/>
          </a:prstGeom>
          <a:ln>
            <a:solidFill>
              <a:schemeClr val="accent1"/>
            </a:solidFill>
          </a:ln>
        </p:spPr>
      </p:pic>
      <p:pic>
        <p:nvPicPr>
          <p:cNvPr id="5" name="Picture 4">
            <a:extLst>
              <a:ext uri="{FF2B5EF4-FFF2-40B4-BE49-F238E27FC236}">
                <a16:creationId xmlns:a16="http://schemas.microsoft.com/office/drawing/2014/main" id="{FB289E6A-1275-4D30-B018-0AA276856A90}"/>
              </a:ext>
            </a:extLst>
          </p:cNvPr>
          <p:cNvPicPr>
            <a:picLocks noChangeAspect="1"/>
          </p:cNvPicPr>
          <p:nvPr/>
        </p:nvPicPr>
        <p:blipFill>
          <a:blip r:embed="rId3"/>
          <a:stretch>
            <a:fillRect/>
          </a:stretch>
        </p:blipFill>
        <p:spPr>
          <a:xfrm>
            <a:off x="0" y="1085205"/>
            <a:ext cx="9255567" cy="4687589"/>
          </a:xfrm>
          <a:prstGeom prst="rect">
            <a:avLst/>
          </a:prstGeom>
          <a:ln>
            <a:solidFill>
              <a:schemeClr val="accent1"/>
            </a:solidFill>
          </a:ln>
        </p:spPr>
      </p:pic>
    </p:spTree>
    <p:extLst>
      <p:ext uri="{BB962C8B-B14F-4D97-AF65-F5344CB8AC3E}">
        <p14:creationId xmlns:p14="http://schemas.microsoft.com/office/powerpoint/2010/main" val="41944965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4FBDBE-A1E1-4B9A-A62B-74AC9A019194}"/>
              </a:ext>
            </a:extLst>
          </p:cNvPr>
          <p:cNvPicPr>
            <a:picLocks noChangeAspect="1"/>
          </p:cNvPicPr>
          <p:nvPr/>
        </p:nvPicPr>
        <p:blipFill>
          <a:blip r:embed="rId2"/>
          <a:stretch>
            <a:fillRect/>
          </a:stretch>
        </p:blipFill>
        <p:spPr>
          <a:xfrm>
            <a:off x="916924" y="131977"/>
            <a:ext cx="10358151" cy="6377509"/>
          </a:xfrm>
          <a:prstGeom prst="rect">
            <a:avLst/>
          </a:prstGeom>
          <a:ln w="28575">
            <a:solidFill>
              <a:schemeClr val="accent1"/>
            </a:solidFill>
          </a:ln>
        </p:spPr>
      </p:pic>
    </p:spTree>
    <p:extLst>
      <p:ext uri="{BB962C8B-B14F-4D97-AF65-F5344CB8AC3E}">
        <p14:creationId xmlns:p14="http://schemas.microsoft.com/office/powerpoint/2010/main" val="3762319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28E3E4-70DC-4A37-9603-19D3283C688C}"/>
              </a:ext>
            </a:extLst>
          </p:cNvPr>
          <p:cNvPicPr>
            <a:picLocks noChangeAspect="1"/>
          </p:cNvPicPr>
          <p:nvPr/>
        </p:nvPicPr>
        <p:blipFill>
          <a:blip r:embed="rId2"/>
          <a:stretch>
            <a:fillRect/>
          </a:stretch>
        </p:blipFill>
        <p:spPr>
          <a:xfrm>
            <a:off x="480112" y="212279"/>
            <a:ext cx="10993849" cy="6280108"/>
          </a:xfrm>
          <a:prstGeom prst="rect">
            <a:avLst/>
          </a:prstGeom>
          <a:ln w="28575">
            <a:solidFill>
              <a:schemeClr val="accent1"/>
            </a:solidFill>
          </a:ln>
        </p:spPr>
      </p:pic>
    </p:spTree>
    <p:extLst>
      <p:ext uri="{BB962C8B-B14F-4D97-AF65-F5344CB8AC3E}">
        <p14:creationId xmlns:p14="http://schemas.microsoft.com/office/powerpoint/2010/main" val="1429972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76AEEE-6C59-4CB5-A7EB-EBFC89ED3934}"/>
              </a:ext>
            </a:extLst>
          </p:cNvPr>
          <p:cNvPicPr>
            <a:picLocks noChangeAspect="1"/>
          </p:cNvPicPr>
          <p:nvPr/>
        </p:nvPicPr>
        <p:blipFill>
          <a:blip r:embed="rId2"/>
          <a:stretch>
            <a:fillRect/>
          </a:stretch>
        </p:blipFill>
        <p:spPr>
          <a:xfrm>
            <a:off x="3037741" y="124138"/>
            <a:ext cx="5939205" cy="1063111"/>
          </a:xfrm>
          <a:prstGeom prst="rect">
            <a:avLst/>
          </a:prstGeom>
          <a:ln>
            <a:solidFill>
              <a:schemeClr val="accent1"/>
            </a:solidFill>
          </a:ln>
        </p:spPr>
      </p:pic>
      <p:pic>
        <p:nvPicPr>
          <p:cNvPr id="5" name="Picture 4">
            <a:extLst>
              <a:ext uri="{FF2B5EF4-FFF2-40B4-BE49-F238E27FC236}">
                <a16:creationId xmlns:a16="http://schemas.microsoft.com/office/drawing/2014/main" id="{C594C475-B326-4FF5-B3B7-6E10390A4B52}"/>
              </a:ext>
            </a:extLst>
          </p:cNvPr>
          <p:cNvPicPr>
            <a:picLocks noChangeAspect="1"/>
          </p:cNvPicPr>
          <p:nvPr/>
        </p:nvPicPr>
        <p:blipFill>
          <a:blip r:embed="rId3"/>
          <a:stretch>
            <a:fillRect/>
          </a:stretch>
        </p:blipFill>
        <p:spPr>
          <a:xfrm>
            <a:off x="889958" y="1327638"/>
            <a:ext cx="10771838" cy="5406224"/>
          </a:xfrm>
          <a:prstGeom prst="rect">
            <a:avLst/>
          </a:prstGeom>
          <a:ln>
            <a:solidFill>
              <a:schemeClr val="accent1"/>
            </a:solidFill>
          </a:ln>
        </p:spPr>
      </p:pic>
      <p:sp>
        <p:nvSpPr>
          <p:cNvPr id="7" name="Rectangle 6">
            <a:extLst>
              <a:ext uri="{FF2B5EF4-FFF2-40B4-BE49-F238E27FC236}">
                <a16:creationId xmlns:a16="http://schemas.microsoft.com/office/drawing/2014/main" id="{E96F0B0C-82B3-457F-BF1F-8671B6B2500D}"/>
              </a:ext>
            </a:extLst>
          </p:cNvPr>
          <p:cNvSpPr/>
          <p:nvPr/>
        </p:nvSpPr>
        <p:spPr>
          <a:xfrm rot="21331209">
            <a:off x="420787" y="4746256"/>
            <a:ext cx="5211775" cy="1569660"/>
          </a:xfrm>
          <a:prstGeom prst="rect">
            <a:avLst/>
          </a:prstGeom>
          <a:noFill/>
        </p:spPr>
        <p:txBody>
          <a:bodyPr wrap="square" lIns="91440" tIns="45720" rIns="91440" bIns="45720">
            <a:spAutoFit/>
          </a:bodyPr>
          <a:lstStyle/>
          <a:p>
            <a:pPr algn="ctr"/>
            <a:r>
              <a:rPr lang="en-US" sz="3200" b="1" cap="none" spc="0" dirty="0" err="1">
                <a:ln w="22225">
                  <a:solidFill>
                    <a:schemeClr val="accent2"/>
                  </a:solidFill>
                  <a:prstDash val="solid"/>
                </a:ln>
                <a:solidFill>
                  <a:schemeClr val="accent2">
                    <a:lumMod val="40000"/>
                    <a:lumOff val="60000"/>
                  </a:schemeClr>
                </a:solidFill>
                <a:effectLst/>
              </a:rPr>
              <a:t>Mostrando</a:t>
            </a:r>
            <a:r>
              <a:rPr lang="en-US" sz="3200" b="1" cap="none" spc="0" dirty="0">
                <a:ln w="22225">
                  <a:solidFill>
                    <a:schemeClr val="accent2"/>
                  </a:solidFill>
                  <a:prstDash val="solid"/>
                </a:ln>
                <a:solidFill>
                  <a:schemeClr val="accent2">
                    <a:lumMod val="40000"/>
                    <a:lumOff val="60000"/>
                  </a:schemeClr>
                </a:solidFill>
                <a:effectLst/>
              </a:rPr>
              <a:t> o </a:t>
            </a:r>
            <a:r>
              <a:rPr lang="en-US" sz="3200" b="1" cap="none" spc="0" dirty="0" err="1">
                <a:ln w="22225">
                  <a:solidFill>
                    <a:schemeClr val="accent2"/>
                  </a:solidFill>
                  <a:prstDash val="solid"/>
                </a:ln>
                <a:solidFill>
                  <a:schemeClr val="accent2">
                    <a:lumMod val="40000"/>
                    <a:lumOff val="60000"/>
                  </a:schemeClr>
                </a:solidFill>
                <a:effectLst/>
              </a:rPr>
              <a:t>sul</a:t>
            </a:r>
            <a:r>
              <a:rPr lang="en-US" sz="3200" b="1" cap="none" spc="0" dirty="0">
                <a:ln w="22225">
                  <a:solidFill>
                    <a:schemeClr val="accent2"/>
                  </a:solidFill>
                  <a:prstDash val="solid"/>
                </a:ln>
                <a:solidFill>
                  <a:schemeClr val="accent2">
                    <a:lumMod val="40000"/>
                    <a:lumOff val="60000"/>
                  </a:schemeClr>
                </a:solidFill>
                <a:effectLst/>
              </a:rPr>
              <a:t> da California </a:t>
            </a:r>
            <a:r>
              <a:rPr lang="en-US" sz="3200" b="1" cap="none" spc="0" dirty="0" err="1">
                <a:ln w="22225">
                  <a:solidFill>
                    <a:schemeClr val="accent2"/>
                  </a:solidFill>
                  <a:prstDash val="solid"/>
                </a:ln>
                <a:solidFill>
                  <a:schemeClr val="accent2">
                    <a:lumMod val="40000"/>
                    <a:lumOff val="60000"/>
                  </a:schemeClr>
                </a:solidFill>
                <a:effectLst/>
              </a:rPr>
              <a:t>só</a:t>
            </a:r>
            <a:r>
              <a:rPr lang="en-US" sz="3200" b="1" cap="none" spc="0" dirty="0">
                <a:ln w="22225">
                  <a:solidFill>
                    <a:schemeClr val="accent2"/>
                  </a:solidFill>
                  <a:prstDash val="solid"/>
                </a:ln>
                <a:solidFill>
                  <a:schemeClr val="accent2">
                    <a:lumMod val="40000"/>
                    <a:lumOff val="60000"/>
                  </a:schemeClr>
                </a:solidFill>
                <a:effectLst/>
              </a:rPr>
              <a:t> </a:t>
            </a:r>
            <a:r>
              <a:rPr lang="en-US" sz="3200" b="1" dirty="0">
                <a:ln w="22225">
                  <a:solidFill>
                    <a:schemeClr val="accent2"/>
                  </a:solidFill>
                  <a:prstDash val="solid"/>
                </a:ln>
                <a:solidFill>
                  <a:schemeClr val="accent2">
                    <a:lumMod val="40000"/>
                    <a:lumOff val="60000"/>
                  </a:schemeClr>
                </a:solidFill>
              </a:rPr>
              <a:t>para </a:t>
            </a:r>
          </a:p>
          <a:p>
            <a:pPr algn="ctr"/>
            <a:r>
              <a:rPr lang="en-US" sz="3200" b="1" cap="none" spc="0" dirty="0" err="1">
                <a:ln w="22225">
                  <a:solidFill>
                    <a:schemeClr val="accent2"/>
                  </a:solidFill>
                  <a:prstDash val="solid"/>
                </a:ln>
                <a:solidFill>
                  <a:schemeClr val="accent2">
                    <a:lumMod val="40000"/>
                    <a:lumOff val="60000"/>
                  </a:schemeClr>
                </a:solidFill>
                <a:effectLst/>
              </a:rPr>
              <a:t>Exemplificar</a:t>
            </a:r>
            <a:r>
              <a:rPr lang="en-US" sz="3200" b="1" cap="none" spc="0" dirty="0">
                <a:ln w="22225">
                  <a:solidFill>
                    <a:schemeClr val="accent2"/>
                  </a:solidFill>
                  <a:prstDash val="solid"/>
                </a:ln>
                <a:solidFill>
                  <a:schemeClr val="accent2">
                    <a:lumMod val="40000"/>
                    <a:lumOff val="60000"/>
                  </a:schemeClr>
                </a:solidFill>
                <a:effectLst/>
              </a:rPr>
              <a:t> as </a:t>
            </a:r>
            <a:r>
              <a:rPr lang="en-US" sz="3200" b="1" cap="none" spc="0" dirty="0" err="1">
                <a:ln w="22225">
                  <a:solidFill>
                    <a:schemeClr val="accent2"/>
                  </a:solidFill>
                  <a:prstDash val="solid"/>
                </a:ln>
                <a:solidFill>
                  <a:schemeClr val="accent2">
                    <a:lumMod val="40000"/>
                    <a:lumOff val="60000"/>
                  </a:schemeClr>
                </a:solidFill>
                <a:effectLst/>
              </a:rPr>
              <a:t>várias</a:t>
            </a:r>
            <a:r>
              <a:rPr lang="en-US" sz="3200" b="1" cap="none" spc="0" dirty="0">
                <a:ln w="22225">
                  <a:solidFill>
                    <a:schemeClr val="accent2"/>
                  </a:solidFill>
                  <a:prstDash val="solid"/>
                </a:ln>
                <a:solidFill>
                  <a:schemeClr val="accent2">
                    <a:lumMod val="40000"/>
                    <a:lumOff val="60000"/>
                  </a:schemeClr>
                </a:solidFill>
                <a:effectLst/>
              </a:rPr>
              <a:t> Utilities</a:t>
            </a:r>
          </a:p>
        </p:txBody>
      </p:sp>
    </p:spTree>
    <p:extLst>
      <p:ext uri="{BB962C8B-B14F-4D97-AF65-F5344CB8AC3E}">
        <p14:creationId xmlns:p14="http://schemas.microsoft.com/office/powerpoint/2010/main" val="1939018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0E7E75-18FB-46D8-9CD6-F8269332B6AD}"/>
              </a:ext>
            </a:extLst>
          </p:cNvPr>
          <p:cNvSpPr txBox="1"/>
          <p:nvPr/>
        </p:nvSpPr>
        <p:spPr>
          <a:xfrm>
            <a:off x="70104" y="2601575"/>
            <a:ext cx="12051792" cy="1200329"/>
          </a:xfrm>
          <a:prstGeom prst="rect">
            <a:avLst/>
          </a:prstGeom>
          <a:noFill/>
          <a:ln>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7200" b="1" dirty="0">
                <a:ln w="0"/>
                <a:solidFill>
                  <a:prstClr val="black"/>
                </a:solidFill>
                <a:effectLst>
                  <a:outerShdw blurRad="38100" dist="19050" dir="2700000" algn="tl" rotWithShape="0">
                    <a:prstClr val="black">
                      <a:alpha val="40000"/>
                    </a:prstClr>
                  </a:outerShdw>
                </a:effectLst>
                <a:latin typeface="Calibri" panose="020F0502020204030204"/>
              </a:rPr>
              <a:t>3 - Competitive Retail;</a:t>
            </a:r>
          </a:p>
        </p:txBody>
      </p:sp>
    </p:spTree>
    <p:extLst>
      <p:ext uri="{BB962C8B-B14F-4D97-AF65-F5344CB8AC3E}">
        <p14:creationId xmlns:p14="http://schemas.microsoft.com/office/powerpoint/2010/main" val="1556270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FB8822-17CB-4994-9F52-22CA9CD8720C}"/>
              </a:ext>
            </a:extLst>
          </p:cNvPr>
          <p:cNvPicPr>
            <a:picLocks noChangeAspect="1"/>
          </p:cNvPicPr>
          <p:nvPr/>
        </p:nvPicPr>
        <p:blipFill>
          <a:blip r:embed="rId2"/>
          <a:stretch>
            <a:fillRect/>
          </a:stretch>
        </p:blipFill>
        <p:spPr>
          <a:xfrm>
            <a:off x="996772" y="117795"/>
            <a:ext cx="10341572" cy="6353343"/>
          </a:xfrm>
          <a:prstGeom prst="rect">
            <a:avLst/>
          </a:prstGeom>
          <a:ln>
            <a:solidFill>
              <a:schemeClr val="accent1"/>
            </a:solidFill>
          </a:ln>
        </p:spPr>
      </p:pic>
      <p:sp>
        <p:nvSpPr>
          <p:cNvPr id="6" name="Oval 5">
            <a:extLst>
              <a:ext uri="{FF2B5EF4-FFF2-40B4-BE49-F238E27FC236}">
                <a16:creationId xmlns:a16="http://schemas.microsoft.com/office/drawing/2014/main" id="{48C9C1A8-3761-47EA-9B9A-C41741BC024C}"/>
              </a:ext>
            </a:extLst>
          </p:cNvPr>
          <p:cNvSpPr/>
          <p:nvPr/>
        </p:nvSpPr>
        <p:spPr>
          <a:xfrm>
            <a:off x="8361485" y="4448908"/>
            <a:ext cx="1248507" cy="298938"/>
          </a:xfrm>
          <a:prstGeom prst="ellipse">
            <a:avLst/>
          </a:prstGeom>
          <a:noFill/>
          <a:ln w="38100">
            <a:solidFill>
              <a:srgbClr val="FF0000">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861A3AE1-3CD5-4130-A8B2-386447402A61}"/>
              </a:ext>
            </a:extLst>
          </p:cNvPr>
          <p:cNvSpPr/>
          <p:nvPr/>
        </p:nvSpPr>
        <p:spPr>
          <a:xfrm>
            <a:off x="41034" y="6567853"/>
            <a:ext cx="5814647" cy="246221"/>
          </a:xfrm>
          <a:prstGeom prst="rect">
            <a:avLst/>
          </a:prstGeom>
          <a:ln>
            <a:solidFill>
              <a:schemeClr val="tx1"/>
            </a:solidFill>
          </a:ln>
        </p:spPr>
        <p:txBody>
          <a:bodyPr wrap="square">
            <a:spAutoFit/>
          </a:bodyPr>
          <a:lstStyle/>
          <a:p>
            <a:r>
              <a:rPr lang="en-GB" sz="1000" dirty="0"/>
              <a:t>Daniel S. </a:t>
            </a:r>
            <a:r>
              <a:rPr lang="en-GB" sz="1000" dirty="0" err="1"/>
              <a:t>Kirschen</a:t>
            </a:r>
            <a:r>
              <a:rPr lang="en-GB" sz="1000" dirty="0"/>
              <a:t> and Goran </a:t>
            </a:r>
            <a:r>
              <a:rPr lang="en-GB" sz="1000" dirty="0" err="1"/>
              <a:t>Strbac</a:t>
            </a:r>
            <a:r>
              <a:rPr lang="en-GB" sz="1000" dirty="0"/>
              <a:t>, </a:t>
            </a:r>
            <a:r>
              <a:rPr lang="en-GB" sz="1000" b="1" dirty="0"/>
              <a:t>"Fundamentals of Power System Economics"</a:t>
            </a:r>
            <a:r>
              <a:rPr lang="en-GB" sz="1000" dirty="0"/>
              <a:t>, 2nd Edition, Wiley, 2019.</a:t>
            </a:r>
          </a:p>
        </p:txBody>
      </p:sp>
    </p:spTree>
    <p:extLst>
      <p:ext uri="{BB962C8B-B14F-4D97-AF65-F5344CB8AC3E}">
        <p14:creationId xmlns:p14="http://schemas.microsoft.com/office/powerpoint/2010/main" val="2382401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BE6846-82BE-43C3-8DDC-F8E9FC8F2F1B}"/>
              </a:ext>
            </a:extLst>
          </p:cNvPr>
          <p:cNvPicPr>
            <a:picLocks noChangeAspect="1"/>
          </p:cNvPicPr>
          <p:nvPr/>
        </p:nvPicPr>
        <p:blipFill>
          <a:blip r:embed="rId2"/>
          <a:stretch>
            <a:fillRect/>
          </a:stretch>
        </p:blipFill>
        <p:spPr>
          <a:xfrm>
            <a:off x="263769" y="470667"/>
            <a:ext cx="11664462" cy="4244378"/>
          </a:xfrm>
          <a:prstGeom prst="rect">
            <a:avLst/>
          </a:prstGeom>
          <a:ln>
            <a:solidFill>
              <a:schemeClr val="accent1"/>
            </a:solidFill>
          </a:ln>
        </p:spPr>
      </p:pic>
      <p:sp>
        <p:nvSpPr>
          <p:cNvPr id="4" name="Rectangle 3">
            <a:extLst>
              <a:ext uri="{FF2B5EF4-FFF2-40B4-BE49-F238E27FC236}">
                <a16:creationId xmlns:a16="http://schemas.microsoft.com/office/drawing/2014/main" id="{8A3B503B-9EC7-414E-B2C0-838375146831}"/>
              </a:ext>
            </a:extLst>
          </p:cNvPr>
          <p:cNvSpPr/>
          <p:nvPr/>
        </p:nvSpPr>
        <p:spPr>
          <a:xfrm>
            <a:off x="41034" y="6567853"/>
            <a:ext cx="5814647" cy="246221"/>
          </a:xfrm>
          <a:prstGeom prst="rect">
            <a:avLst/>
          </a:prstGeom>
          <a:ln>
            <a:solidFill>
              <a:schemeClr val="tx1"/>
            </a:solidFill>
          </a:ln>
        </p:spPr>
        <p:txBody>
          <a:bodyPr wrap="square">
            <a:spAutoFit/>
          </a:bodyPr>
          <a:lstStyle/>
          <a:p>
            <a:r>
              <a:rPr lang="en-GB" sz="1000" dirty="0"/>
              <a:t>Daniel S. </a:t>
            </a:r>
            <a:r>
              <a:rPr lang="en-GB" sz="1000" dirty="0" err="1"/>
              <a:t>Kirschen</a:t>
            </a:r>
            <a:r>
              <a:rPr lang="en-GB" sz="1000" dirty="0"/>
              <a:t> and Goran </a:t>
            </a:r>
            <a:r>
              <a:rPr lang="en-GB" sz="1000" dirty="0" err="1"/>
              <a:t>Strbac</a:t>
            </a:r>
            <a:r>
              <a:rPr lang="en-GB" sz="1000" dirty="0"/>
              <a:t>, </a:t>
            </a:r>
            <a:r>
              <a:rPr lang="en-GB" sz="1000" b="1" dirty="0"/>
              <a:t>"Fundamentals of Power System Economics"</a:t>
            </a:r>
            <a:r>
              <a:rPr lang="en-GB" sz="1000" dirty="0"/>
              <a:t>, 2nd Edition, Wiley, 2019.</a:t>
            </a:r>
          </a:p>
        </p:txBody>
      </p:sp>
      <p:sp>
        <p:nvSpPr>
          <p:cNvPr id="5" name="Rectangle 4">
            <a:extLst>
              <a:ext uri="{FF2B5EF4-FFF2-40B4-BE49-F238E27FC236}">
                <a16:creationId xmlns:a16="http://schemas.microsoft.com/office/drawing/2014/main" id="{E236D558-EE6A-46B7-A011-E5B77F53742E}"/>
              </a:ext>
            </a:extLst>
          </p:cNvPr>
          <p:cNvSpPr/>
          <p:nvPr/>
        </p:nvSpPr>
        <p:spPr>
          <a:xfrm rot="21331209">
            <a:off x="1518655" y="4652605"/>
            <a:ext cx="9154686" cy="1323439"/>
          </a:xfrm>
          <a:prstGeom prst="rect">
            <a:avLst/>
          </a:prstGeom>
          <a:noFill/>
        </p:spPr>
        <p:txBody>
          <a:bodyPr wrap="none" lIns="91440" tIns="45720" rIns="91440" bIns="45720">
            <a:spAutoFit/>
          </a:bodyPr>
          <a:lstStyle/>
          <a:p>
            <a:pPr algn="ctr"/>
            <a:r>
              <a:rPr lang="en-US" sz="8000" b="1" cap="none" spc="0" dirty="0">
                <a:ln w="22225">
                  <a:solidFill>
                    <a:srgbClr val="FF0000"/>
                  </a:solidFill>
                  <a:prstDash val="solid"/>
                </a:ln>
                <a:solidFill>
                  <a:schemeClr val="accent2">
                    <a:lumMod val="40000"/>
                    <a:lumOff val="60000"/>
                  </a:schemeClr>
                </a:solidFill>
                <a:effectLst/>
              </a:rPr>
              <a:t>Competitive Retailer</a:t>
            </a:r>
          </a:p>
        </p:txBody>
      </p:sp>
    </p:spTree>
    <p:extLst>
      <p:ext uri="{BB962C8B-B14F-4D97-AF65-F5344CB8AC3E}">
        <p14:creationId xmlns:p14="http://schemas.microsoft.com/office/powerpoint/2010/main" val="2535504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a:extLst>
              <a:ext uri="{FF2B5EF4-FFF2-40B4-BE49-F238E27FC236}">
                <a16:creationId xmlns:a16="http://schemas.microsoft.com/office/drawing/2014/main" id="{E79E0C39-8541-4A56-81DC-E5F77B548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054" y="179628"/>
            <a:ext cx="2470638" cy="37672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EBC994EF-B985-448A-AC73-0E681D172B6D}"/>
              </a:ext>
            </a:extLst>
          </p:cNvPr>
          <p:cNvSpPr>
            <a:spLocks noChangeArrowheads="1"/>
          </p:cNvSpPr>
          <p:nvPr/>
        </p:nvSpPr>
        <p:spPr bwMode="auto">
          <a:xfrm>
            <a:off x="167054" y="4033558"/>
            <a:ext cx="2259623" cy="6001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Ignacio J. Pérez-Arriaga (Editor), </a:t>
            </a:r>
            <a:r>
              <a:rPr kumimoji="0" lang="en-GB" altLang="en-US"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“Regulation of the Power Sector”</a:t>
            </a:r>
            <a:r>
              <a:rPr kumimoji="0" lang="en-GB"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Springer, 2014.</a:t>
            </a:r>
            <a:endParaRPr kumimoji="0" lang="en-GB" altLang="en-US" sz="800" b="0" i="0" u="none" strike="noStrike" cap="none" normalizeH="0" baseline="0" dirty="0">
              <a:ln>
                <a:noFill/>
              </a:ln>
              <a:solidFill>
                <a:schemeClr val="tx1"/>
              </a:solidFill>
              <a:effectLst/>
            </a:endParaRPr>
          </a:p>
        </p:txBody>
      </p:sp>
      <p:sp>
        <p:nvSpPr>
          <p:cNvPr id="6" name="TextBox 5">
            <a:extLst>
              <a:ext uri="{FF2B5EF4-FFF2-40B4-BE49-F238E27FC236}">
                <a16:creationId xmlns:a16="http://schemas.microsoft.com/office/drawing/2014/main" id="{4390B8B6-63F1-4AAE-BD36-925E65162D1D}"/>
              </a:ext>
            </a:extLst>
          </p:cNvPr>
          <p:cNvSpPr txBox="1"/>
          <p:nvPr/>
        </p:nvSpPr>
        <p:spPr>
          <a:xfrm>
            <a:off x="2960809" y="179628"/>
            <a:ext cx="8275759" cy="6532494"/>
          </a:xfrm>
          <a:prstGeom prst="rect">
            <a:avLst/>
          </a:prstGeom>
          <a:noFill/>
          <a:ln>
            <a:solidFill>
              <a:schemeClr val="accent1"/>
            </a:solidFill>
          </a:ln>
        </p:spPr>
        <p:txBody>
          <a:bodyPr wrap="square">
            <a:spAutoFit/>
          </a:bodyPr>
          <a:lstStyle/>
          <a:p>
            <a:pPr>
              <a:lnSpc>
                <a:spcPct val="107000"/>
              </a:lnSpc>
              <a:spcAft>
                <a:spcPts val="800"/>
              </a:spcAft>
            </a:pPr>
            <a:r>
              <a:rPr lang="en-GB" sz="1600" b="0" i="0" dirty="0">
                <a:solidFill>
                  <a:srgbClr val="000000"/>
                </a:solidFill>
                <a:effectLst/>
                <a:latin typeface="AdvGTIMES-B"/>
                <a:ea typeface="Calibri" panose="020F0502020204030204" pitchFamily="34" charset="0"/>
                <a:cs typeface="Times New Roman" panose="02020603050405020304" pitchFamily="18" charset="0"/>
              </a:rPr>
              <a:t>Chapter 9</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0" i="0" dirty="0">
                <a:solidFill>
                  <a:srgbClr val="000000"/>
                </a:solidFill>
                <a:effectLst/>
                <a:latin typeface="AdvGTIMES-B"/>
                <a:ea typeface="Calibri" panose="020F0502020204030204" pitchFamily="34" charset="0"/>
                <a:cs typeface="Times New Roman" panose="02020603050405020304" pitchFamily="18" charset="0"/>
              </a:rPr>
              <a:t>Electricity Retailing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050" b="0" i="0" dirty="0">
                <a:solidFill>
                  <a:srgbClr val="000000"/>
                </a:solidFill>
                <a:effectLst/>
                <a:latin typeface="AdvGTIMES-B"/>
                <a:ea typeface="Calibri" panose="020F0502020204030204" pitchFamily="34" charset="0"/>
                <a:cs typeface="Times New Roman" panose="02020603050405020304" pitchFamily="18" charset="0"/>
              </a:rPr>
              <a:t>Carlos </a:t>
            </a:r>
            <a:r>
              <a:rPr lang="en-GB" sz="1050" b="0" i="0" dirty="0" err="1">
                <a:solidFill>
                  <a:srgbClr val="000000"/>
                </a:solidFill>
                <a:effectLst/>
                <a:latin typeface="AdvGTIMES-B"/>
                <a:ea typeface="Calibri" panose="020F0502020204030204" pitchFamily="34" charset="0"/>
                <a:cs typeface="Times New Roman" panose="02020603050405020304" pitchFamily="18" charset="0"/>
              </a:rPr>
              <a:t>Batlle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dirty="0">
                <a:solidFill>
                  <a:srgbClr val="000000"/>
                </a:solidFill>
                <a:effectLst/>
                <a:latin typeface="AdvGTIMES-B"/>
                <a:ea typeface="Calibri" panose="020F0502020204030204" pitchFamily="34" charset="0"/>
                <a:cs typeface="Times New Roman" panose="02020603050405020304" pitchFamily="18" charset="0"/>
              </a:rPr>
              <a:t>9.1 Introduction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GB" sz="1400" dirty="0">
                <a:solidFill>
                  <a:srgbClr val="000000"/>
                </a:solidFill>
                <a:effectLst/>
                <a:latin typeface="AdvGTIMES-BI"/>
                <a:ea typeface="Calibri" panose="020F0502020204030204" pitchFamily="34" charset="0"/>
                <a:cs typeface="Times New Roman" panose="02020603050405020304" pitchFamily="18" charset="0"/>
              </a:rPr>
              <a:t>9.1.1 Unbundling of the Electricity Tariff for Consumers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GB" sz="1400" dirty="0">
                <a:solidFill>
                  <a:srgbClr val="000000"/>
                </a:solidFill>
                <a:effectLst/>
                <a:latin typeface="AdvGTIMES-BI"/>
                <a:ea typeface="Calibri" panose="020F0502020204030204" pitchFamily="34" charset="0"/>
                <a:cs typeface="Times New Roman" panose="02020603050405020304" pitchFamily="18" charset="0"/>
              </a:rPr>
              <a:t>9.1.2 Objectives of Retail Business Liberalisation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GB" sz="1400" dirty="0">
                <a:solidFill>
                  <a:srgbClr val="000000"/>
                </a:solidFill>
                <a:effectLst/>
                <a:latin typeface="AdvGTIMES-BI"/>
                <a:ea typeface="Calibri" panose="020F0502020204030204" pitchFamily="34" charset="0"/>
                <a:cs typeface="Times New Roman" panose="02020603050405020304" pitchFamily="18" charset="0"/>
              </a:rPr>
              <a:t>9.1.3 Global Description of Retail Activities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dirty="0">
                <a:solidFill>
                  <a:srgbClr val="000000"/>
                </a:solidFill>
                <a:effectLst/>
                <a:latin typeface="AdvGTIMES-B"/>
                <a:ea typeface="Calibri" panose="020F0502020204030204" pitchFamily="34" charset="0"/>
                <a:cs typeface="Times New Roman" panose="02020603050405020304" pitchFamily="18" charset="0"/>
              </a:rPr>
              <a:t>9.2 End-User Price Regulation: Retail Market Development and Regulated Tariffs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400" dirty="0">
                <a:solidFill>
                  <a:srgbClr val="000000"/>
                </a:solidFill>
                <a:effectLst/>
                <a:latin typeface="AdvGTIMES-BI"/>
                <a:ea typeface="Calibri" panose="020F0502020204030204" pitchFamily="34" charset="0"/>
                <a:cs typeface="Times New Roman" panose="02020603050405020304" pitchFamily="18" charset="0"/>
              </a:rPr>
              <a:t>9.2.1 Degree of Deregulation of the Retail Business Worldwide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GB" sz="1050" dirty="0">
                <a:solidFill>
                  <a:srgbClr val="000000"/>
                </a:solidFill>
                <a:effectLst/>
                <a:latin typeface="AdvGTIMES-B"/>
                <a:ea typeface="Calibri" panose="020F0502020204030204" pitchFamily="34" charset="0"/>
                <a:cs typeface="Times New Roman" panose="02020603050405020304" pitchFamily="18" charset="0"/>
              </a:rPr>
              <a:t>9.2.1.1 European Union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GB" sz="1050" dirty="0">
                <a:solidFill>
                  <a:srgbClr val="000000"/>
                </a:solidFill>
                <a:effectLst/>
                <a:latin typeface="AdvGTIMES-B"/>
                <a:ea typeface="Calibri" panose="020F0502020204030204" pitchFamily="34" charset="0"/>
                <a:cs typeface="Times New Roman" panose="02020603050405020304" pitchFamily="18" charset="0"/>
              </a:rPr>
              <a:t>9.2.1.2 The Slow-Pace or the Stagnant Development of American Retail Markets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400" dirty="0">
                <a:solidFill>
                  <a:srgbClr val="000000"/>
                </a:solidFill>
                <a:effectLst/>
                <a:latin typeface="AdvGTIMES-BI"/>
                <a:ea typeface="Calibri" panose="020F0502020204030204" pitchFamily="34" charset="0"/>
                <a:cs typeface="Times New Roman" panose="02020603050405020304" pitchFamily="18" charset="0"/>
              </a:rPr>
              <a:t>9.2.2 Regulated Energy Tariffs: First or Last Resort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GB" sz="1050" dirty="0">
                <a:solidFill>
                  <a:srgbClr val="000000"/>
                </a:solidFill>
                <a:effectLst/>
                <a:latin typeface="AdvGTIMES-B"/>
                <a:ea typeface="Calibri" panose="020F0502020204030204" pitchFamily="34" charset="0"/>
                <a:cs typeface="Times New Roman" panose="02020603050405020304" pitchFamily="18" charset="0"/>
              </a:rPr>
              <a:t>9.2.2.1 Scope of Regulator Protection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GB" sz="1050" dirty="0">
                <a:solidFill>
                  <a:srgbClr val="000000"/>
                </a:solidFill>
                <a:effectLst/>
                <a:latin typeface="AdvGTIMES-B"/>
                <a:ea typeface="Calibri" panose="020F0502020204030204" pitchFamily="34" charset="0"/>
                <a:cs typeface="Times New Roman" panose="02020603050405020304" pitchFamily="18" charset="0"/>
              </a:rPr>
              <a:t>9.2.2.2 The Real ‘‘Last Resort’’: The Back-Up Supplier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GB" sz="1050" dirty="0">
                <a:solidFill>
                  <a:srgbClr val="000000"/>
                </a:solidFill>
                <a:effectLst/>
                <a:latin typeface="AdvGTIMES-B"/>
                <a:ea typeface="Calibri" panose="020F0502020204030204" pitchFamily="34" charset="0"/>
                <a:cs typeface="Times New Roman" panose="02020603050405020304" pitchFamily="18" charset="0"/>
              </a:rPr>
              <a:t>9.2.2.3 Default Supplier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GB" sz="1050" dirty="0">
                <a:solidFill>
                  <a:srgbClr val="000000"/>
                </a:solidFill>
                <a:effectLst/>
                <a:latin typeface="AdvGTIMES-B"/>
                <a:ea typeface="Calibri" panose="020F0502020204030204" pitchFamily="34" charset="0"/>
                <a:cs typeface="Times New Roman" panose="02020603050405020304" pitchFamily="18" charset="0"/>
              </a:rPr>
              <a:t>9.2.2.4 Vulnerable Customers and Energy Poverty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n-GB" sz="1400" dirty="0">
                <a:solidFill>
                  <a:srgbClr val="000000"/>
                </a:solidFill>
                <a:effectLst/>
                <a:latin typeface="AdvGTIMES-BI"/>
                <a:ea typeface="Calibri" panose="020F0502020204030204" pitchFamily="34" charset="0"/>
                <a:cs typeface="Times New Roman" panose="02020603050405020304" pitchFamily="18" charset="0"/>
              </a:rPr>
              <a:t>9.2.3 What Should be Done with the Default Tariff for Small Consumers?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GB" sz="1050" dirty="0">
                <a:solidFill>
                  <a:srgbClr val="000000"/>
                </a:solidFill>
                <a:effectLst/>
                <a:latin typeface="AdvGTIMES-B"/>
                <a:ea typeface="Calibri" panose="020F0502020204030204" pitchFamily="34" charset="0"/>
                <a:cs typeface="Times New Roman" panose="02020603050405020304" pitchFamily="18" charset="0"/>
              </a:rPr>
              <a:t>9.2.3.1 The Pass-Through Alternative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GB" sz="1050" dirty="0">
                <a:solidFill>
                  <a:srgbClr val="000000"/>
                </a:solidFill>
                <a:effectLst/>
                <a:latin typeface="AdvGTIMES-B"/>
                <a:ea typeface="Calibri" panose="020F0502020204030204" pitchFamily="34" charset="0"/>
                <a:cs typeface="Times New Roman" panose="02020603050405020304" pitchFamily="18" charset="0"/>
              </a:rPr>
              <a:t>9.2.3.2 The Defence of the Retail Market Option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GB" sz="1050" dirty="0">
                <a:solidFill>
                  <a:srgbClr val="000000"/>
                </a:solidFill>
                <a:effectLst/>
                <a:latin typeface="AdvGTIMES-B"/>
                <a:ea typeface="Calibri" panose="020F0502020204030204" pitchFamily="34" charset="0"/>
                <a:cs typeface="Times New Roman" panose="02020603050405020304" pitchFamily="18" charset="0"/>
              </a:rPr>
              <a:t>9.2.3.3 One Step Further in the Pass-Through Alternative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GB" sz="1050" dirty="0">
                <a:solidFill>
                  <a:srgbClr val="000000"/>
                </a:solidFill>
                <a:effectLst/>
                <a:latin typeface="AdvGTIMES-B"/>
                <a:ea typeface="Calibri" panose="020F0502020204030204" pitchFamily="34" charset="0"/>
                <a:cs typeface="Times New Roman" panose="02020603050405020304" pitchFamily="18" charset="0"/>
              </a:rPr>
              <a:t>9.2.3.4 The Final Defence: Giving the Market Option an Initial Boost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389857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831</TotalTime>
  <Words>4971</Words>
  <Application>Microsoft Office PowerPoint</Application>
  <PresentationFormat>Widescreen</PresentationFormat>
  <Paragraphs>171</Paragraphs>
  <Slides>46</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46</vt:i4>
      </vt:variant>
    </vt:vector>
  </HeadingPairs>
  <TitlesOfParts>
    <vt:vector size="59" baseType="lpstr">
      <vt:lpstr>AdvGTIMES-B</vt:lpstr>
      <vt:lpstr>AdvGTIMES-BI</vt:lpstr>
      <vt:lpstr>AdvGTIMES-R</vt:lpstr>
      <vt:lpstr>Arial</vt:lpstr>
      <vt:lpstr>Calibri</vt:lpstr>
      <vt:lpstr>Georgia</vt:lpstr>
      <vt:lpstr>Helvetica</vt:lpstr>
      <vt:lpstr>Open Sans</vt:lpstr>
      <vt:lpstr>OptimaLTStd-ExtraBlack</vt:lpstr>
      <vt:lpstr>Roboto</vt:lpstr>
      <vt:lpstr>Times New Roman</vt:lpstr>
      <vt:lpstr>TimesLTStd-Roman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Eduardo Sodre</dc:creator>
  <cp:lastModifiedBy>Eduardo Sodre</cp:lastModifiedBy>
  <cp:revision>158</cp:revision>
  <dcterms:created xsi:type="dcterms:W3CDTF">2020-08-13T18:17:12Z</dcterms:created>
  <dcterms:modified xsi:type="dcterms:W3CDTF">2020-11-01T18:18:28Z</dcterms:modified>
</cp:coreProperties>
</file>